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99" r:id="rId3"/>
    <p:sldId id="258" r:id="rId4"/>
    <p:sldId id="259" r:id="rId5"/>
    <p:sldId id="260" r:id="rId6"/>
    <p:sldId id="261" r:id="rId7"/>
    <p:sldId id="280" r:id="rId8"/>
    <p:sldId id="281" r:id="rId9"/>
    <p:sldId id="282" r:id="rId10"/>
    <p:sldId id="262" r:id="rId11"/>
    <p:sldId id="263" r:id="rId12"/>
    <p:sldId id="264" r:id="rId13"/>
    <p:sldId id="265" r:id="rId14"/>
    <p:sldId id="283" r:id="rId15"/>
    <p:sldId id="266" r:id="rId16"/>
    <p:sldId id="267" r:id="rId17"/>
    <p:sldId id="284" r:id="rId18"/>
    <p:sldId id="285" r:id="rId19"/>
    <p:sldId id="268" r:id="rId20"/>
    <p:sldId id="269" r:id="rId21"/>
    <p:sldId id="288" r:id="rId22"/>
    <p:sldId id="271" r:id="rId23"/>
    <p:sldId id="286" r:id="rId24"/>
    <p:sldId id="287" r:id="rId25"/>
    <p:sldId id="289" r:id="rId26"/>
    <p:sldId id="290" r:id="rId27"/>
    <p:sldId id="291" r:id="rId28"/>
    <p:sldId id="273" r:id="rId29"/>
    <p:sldId id="292" r:id="rId30"/>
    <p:sldId id="276" r:id="rId31"/>
    <p:sldId id="274" r:id="rId32"/>
    <p:sldId id="275" r:id="rId33"/>
    <p:sldId id="293" r:id="rId34"/>
    <p:sldId id="277" r:id="rId35"/>
    <p:sldId id="278" r:id="rId36"/>
    <p:sldId id="294" r:id="rId37"/>
    <p:sldId id="295" r:id="rId38"/>
    <p:sldId id="301" r:id="rId39"/>
    <p:sldId id="296" r:id="rId40"/>
    <p:sldId id="297" r:id="rId41"/>
    <p:sldId id="29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03BA8-AF48-44B5-9A47-574338E77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F0812-C777-4CFB-BD85-45CB1EA39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D7599-C455-45B4-B5C3-CB24B8E01B59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fme654/view/463881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Марина Цветаева</a:t>
            </a:r>
            <a:endParaRPr lang="ru-RU" sz="6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41376" y="2635770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Segoe Script" pitchFamily="34" charset="0"/>
              </a:rPr>
              <a:t>Жизнь и творчество поэта</a:t>
            </a:r>
            <a:endParaRPr lang="ru-RU" sz="40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204864"/>
            <a:ext cx="6851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Segoe Script" pitchFamily="34" charset="0"/>
              </a:rPr>
              <a:t>26 сентября 1892- 31 августа 1941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536" y="4113076"/>
            <a:ext cx="72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Segoe Script" pitchFamily="34" charset="0"/>
              </a:rPr>
              <a:t>В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Segoe Script" pitchFamily="34" charset="0"/>
              </a:rPr>
              <a:t>молчанье твоего ухода</a:t>
            </a:r>
          </a:p>
          <a:p>
            <a: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Segoe Script" pitchFamily="34" charset="0"/>
              </a:rPr>
              <a:t>Упрек невысказанный есть.</a:t>
            </a:r>
          </a:p>
          <a:p>
            <a: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Segoe Script" pitchFamily="34" charset="0"/>
              </a:rPr>
              <a:t>                             Б. Пастернак.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51078" y="5229200"/>
            <a:ext cx="38633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Презентацию подготовила</a:t>
            </a:r>
          </a:p>
          <a:p>
            <a:r>
              <a:rPr lang="ru-RU" dirty="0" smtClean="0"/>
              <a:t>Латунина А.Л.,</a:t>
            </a:r>
          </a:p>
          <a:p>
            <a:r>
              <a:rPr lang="ru-RU" dirty="0"/>
              <a:t>у</a:t>
            </a:r>
            <a:r>
              <a:rPr lang="ru-RU" dirty="0" smtClean="0"/>
              <a:t>читель русского языка и литературы</a:t>
            </a:r>
          </a:p>
          <a:p>
            <a:r>
              <a:rPr lang="ru-RU" dirty="0" smtClean="0"/>
              <a:t>МОУ «Средняя школа № 46» </a:t>
            </a:r>
          </a:p>
          <a:p>
            <a:r>
              <a:rPr lang="ru-RU" dirty="0" smtClean="0"/>
              <a:t>г. Петрозаводска </a:t>
            </a:r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1214422"/>
            <a:ext cx="36433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смерти матери от чахотки в 1906 году Марина с сестрой Анастасией остались на попечении отца.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85720" y="214290"/>
            <a:ext cx="8858280" cy="3813816"/>
            <a:chOff x="214282" y="0"/>
            <a:chExt cx="8858280" cy="381381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654404" y="190374"/>
              <a:ext cx="4418158" cy="6463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ru-RU" b="1" i="1" dirty="0">
                  <a:solidFill>
                    <a:schemeClr val="bg1">
                      <a:lumMod val="50000"/>
                    </a:schemeClr>
                  </a:solidFill>
                </a:rPr>
                <a:t>Анастасия (слева) и Марина Цветаевы. Ялта</a:t>
              </a:r>
              <a:r>
                <a:rPr lang="en-US" b="1" i="1" dirty="0">
                  <a:solidFill>
                    <a:schemeClr val="bg1">
                      <a:lumMod val="50000"/>
                    </a:schemeClr>
                  </a:solidFill>
                </a:rPr>
                <a:t>, 1905.</a:t>
              </a:r>
              <a:endParaRPr lang="ru-RU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3" name="Рисунок 2" descr="tsvetaeva_4_1905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14282" y="0"/>
              <a:ext cx="4786346" cy="381381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10" name="Группа 9"/>
          <p:cNvGrpSpPr/>
          <p:nvPr/>
        </p:nvGrpSpPr>
        <p:grpSpPr>
          <a:xfrm>
            <a:off x="357158" y="4429132"/>
            <a:ext cx="7715272" cy="1938992"/>
            <a:chOff x="357158" y="4429132"/>
            <a:chExt cx="7715272" cy="1938992"/>
          </a:xfrm>
        </p:grpSpPr>
        <p:sp>
          <p:nvSpPr>
            <p:cNvPr id="7" name="TextBox 6"/>
            <p:cNvSpPr txBox="1"/>
            <p:nvPr/>
          </p:nvSpPr>
          <p:spPr>
            <a:xfrm>
              <a:off x="1285852" y="4429132"/>
              <a:ext cx="6786578" cy="19389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cript" pitchFamily="34" charset="0"/>
                </a:rPr>
                <a:t>…Всё бледней лазурный остров-детство,</a:t>
              </a:r>
            </a:p>
            <a:p>
              <a:pPr algn="ctr">
                <a:lnSpc>
                  <a:spcPct val="150000"/>
                </a:lnSpc>
              </a:pPr>
              <a:r>
                <a:rPr lang="ru-RU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cript" pitchFamily="34" charset="0"/>
                </a:rPr>
                <a:t>Мы одни на палубе стоим.</a:t>
              </a:r>
            </a:p>
            <a:p>
              <a:pPr algn="ctr">
                <a:lnSpc>
                  <a:spcPct val="150000"/>
                </a:lnSpc>
              </a:pPr>
              <a:r>
                <a:rPr lang="ru-RU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cript" pitchFamily="34" charset="0"/>
                </a:rPr>
                <a:t>Видно, грусть оставила в наследство</a:t>
              </a:r>
            </a:p>
            <a:p>
              <a:pPr algn="ctr">
                <a:lnSpc>
                  <a:spcPct val="150000"/>
                </a:lnSpc>
              </a:pPr>
              <a:r>
                <a:rPr lang="ru-RU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cript" pitchFamily="34" charset="0"/>
                </a:rPr>
                <a:t>Ты, о мама, девочкам своим! </a:t>
              </a:r>
              <a:endPara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endParaRPr>
            </a:p>
          </p:txBody>
        </p:sp>
        <p:pic>
          <p:nvPicPr>
            <p:cNvPr id="9" name="Рисунок 8" descr="77e79e7d4ec34c3f08d980c717863921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57158" y="4429132"/>
              <a:ext cx="1409700" cy="7620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Детские годы Цветаевой прошли в Москве и в Тарусе. Из-за болезни матери </a:t>
            </a:r>
            <a:r>
              <a:rPr lang="ru-RU" sz="2400" b="1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она подолгу </a:t>
            </a:r>
            <a:r>
              <a:rPr lang="ru-RU" sz="2400" b="1" dirty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жила в </a:t>
            </a:r>
            <a:r>
              <a:rPr lang="ru-RU" sz="2400" b="1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Италии, Швейцарии </a:t>
            </a:r>
            <a:r>
              <a:rPr lang="ru-RU" sz="2400" b="1" dirty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и Германии.</a:t>
            </a:r>
          </a:p>
        </p:txBody>
      </p:sp>
      <p:pic>
        <p:nvPicPr>
          <p:cNvPr id="1026" name="Picture 2" descr="Таруса.Дом-Музей М.Цветаевой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46" y="2071678"/>
            <a:ext cx="5000660" cy="2357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4507136"/>
            <a:ext cx="8643998" cy="216982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9263" algn="just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«Дом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Тьо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» был куплен в 1899 г. дедом М.Цветаевой по материнской линии А.Д.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Мейном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. После его смерти в доме прожила последние 20 лет своей жизни его вторая жена, которую малолетние Марина и Ася прозвали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Тьо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».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Тьо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 от "тёти", так как не родная бабушка велела звать её тётя. Прозвище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Тьо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» перешло и на дом. В этом доме Марина и Анастасия Цветаевы жили во время зимних приездов в Тарусу в 1907-1910 гг.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cs typeface="Browallia New" pitchFamily="34" charset="-34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2153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50000"/>
              </a:lnSpc>
            </a:pPr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Начальное образование 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Марина Ивановна получила 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в Москве, в частной женской 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гимназии М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. Т. </a:t>
            </a:r>
            <a:r>
              <a:rPr lang="ru-RU" sz="2200" b="1" dirty="0" err="1" smtClean="0">
                <a:solidFill>
                  <a:srgbClr val="C00000"/>
                </a:solidFill>
                <a:latin typeface="Cambria" pitchFamily="18" charset="0"/>
              </a:rPr>
              <a:t>Брюхоненко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. </a:t>
            </a:r>
            <a:endParaRPr lang="ru-RU" sz="2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3" name="Рисунок 2" descr="Bruchonenro_Grammar_schoo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8" y="1357298"/>
            <a:ext cx="350046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2071678"/>
            <a:ext cx="4572000" cy="409221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Продолжила его в пансионах Лозанны (Швейцария) и </a:t>
            </a:r>
            <a:r>
              <a:rPr lang="ru-RU" sz="2200" b="1" dirty="0" err="1" smtClean="0">
                <a:solidFill>
                  <a:srgbClr val="C00000"/>
                </a:solidFill>
                <a:latin typeface="Cambria" pitchFamily="18" charset="0"/>
              </a:rPr>
              <a:t>Фрайбурга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 (Германия). В шестнадцать лет предприняла поездку в Париж, чтобы прослушать в Сорбонне краткий курс лекций о </a:t>
            </a:r>
            <a:r>
              <a:rPr lang="ru-RU" sz="2200" b="1" dirty="0" err="1" smtClean="0">
                <a:solidFill>
                  <a:srgbClr val="C00000"/>
                </a:solidFill>
                <a:latin typeface="Cambria" pitchFamily="18" charset="0"/>
              </a:rPr>
              <a:t>старофранцузской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 литературе.</a:t>
            </a:r>
            <a:endParaRPr lang="ru-RU" sz="2200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" name="Рисунок 4" descr="Sorbona.jpg"/>
          <p:cNvPicPr>
            <a:picLocks noChangeAspect="1"/>
          </p:cNvPicPr>
          <p:nvPr/>
        </p:nvPicPr>
        <p:blipFill>
          <a:blip r:embed="rId4" cstate="email">
            <a:grayscl/>
          </a:blip>
          <a:stretch>
            <a:fillRect/>
          </a:stretch>
        </p:blipFill>
        <p:spPr>
          <a:xfrm>
            <a:off x="5357818" y="4071942"/>
            <a:ext cx="3500462" cy="2449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521497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1910 году Марина опубликовала (в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типографии А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А. </a:t>
            </a:r>
            <a:r>
              <a:rPr lang="ru-RU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Левенсона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на свои собственные деньги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сборник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стихов — «Вечерний альбом». (Сборник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посвящён памяти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Марии Башкирцевой, что подчёркивает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«дневниковую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направленность).</a:t>
            </a:r>
          </a:p>
        </p:txBody>
      </p:sp>
      <p:pic>
        <p:nvPicPr>
          <p:cNvPr id="3" name="Рисунок 2" descr="32876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29322" y="500042"/>
            <a:ext cx="2857500" cy="3724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43042" y="4857760"/>
            <a:ext cx="5715040" cy="1237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«Эта книга – не только милая книга девических признаний, но и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книга прекрасных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стихотворений»</a:t>
            </a:r>
          </a:p>
          <a:p>
            <a:pPr algn="r">
              <a:lnSpc>
                <a:spcPct val="90000"/>
              </a:lnSpc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Н. Гумилёв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T-P_000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229600" cy="13843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i="1">
                <a:solidFill>
                  <a:schemeClr val="tx1"/>
                </a:solidFill>
              </a:rPr>
              <a:t>Май, 1913... </a:t>
            </a:r>
            <a:br>
              <a:rPr lang="ru-RU" sz="3600" i="1">
                <a:solidFill>
                  <a:schemeClr val="tx1"/>
                </a:solidFill>
              </a:rPr>
            </a:br>
            <a:r>
              <a:rPr lang="ru-RU" sz="3600" i="1">
                <a:solidFill>
                  <a:schemeClr val="tx1"/>
                </a:solidFill>
              </a:rPr>
              <a:t>Стихотворение- предсказание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73238"/>
            <a:ext cx="8229600" cy="4319587"/>
          </a:xfrm>
        </p:spPr>
        <p:txBody>
          <a:bodyPr>
            <a:normAutofit lnSpcReduction="10000"/>
          </a:bodyPr>
          <a:lstStyle/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b="1" i="1"/>
              <a:t>Моим стихам, написанным так рано,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b="1" i="1"/>
              <a:t>Что и не знала я, что я- поэт,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b="1" i="1"/>
              <a:t>Сорвавшимся, как брызги из фонтана,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b="1" i="1"/>
              <a:t>Как искры из ракет,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b="1" i="1"/>
              <a:t>Ворвавшимся, как маленькие черти,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b="1" i="1"/>
              <a:t>В святилище, где сон и фимиам,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b="1" i="1"/>
              <a:t>Моим стихам о юности и смерти,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b="1" i="1"/>
              <a:t>-Нечитанным стихам!-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b="1" i="1"/>
              <a:t>Разбросанным в пыли по магазинам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b="1" i="1"/>
              <a:t>(Где их никто не брал и не берет!),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b="1" i="1"/>
              <a:t>Моим стихам, как драгоценным винам,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b="1" i="1"/>
              <a:t>Настанет свой черед.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4643470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За «Вечерним </a:t>
            </a:r>
            <a:r>
              <a:rPr lang="ru-RU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альбомом» двумя </a:t>
            </a:r>
            <a:r>
              <a:rPr lang="ru-RU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годами позже последовал второй сборник </a:t>
            </a:r>
            <a:r>
              <a:rPr lang="ru-RU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— «Волшебный </a:t>
            </a:r>
            <a:r>
              <a:rPr lang="ru-RU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фонарь».</a:t>
            </a:r>
          </a:p>
        </p:txBody>
      </p:sp>
      <p:pic>
        <p:nvPicPr>
          <p:cNvPr id="3" name="Рисунок 2" descr="CVET144.jp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tretch>
            <a:fillRect/>
          </a:stretch>
        </p:blipFill>
        <p:spPr>
          <a:xfrm>
            <a:off x="6000760" y="214290"/>
            <a:ext cx="2143140" cy="2566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4714884"/>
            <a:ext cx="7858180" cy="1881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На раннее творчество Цветаевой значительное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влияние оказали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Николай Некрасов, Валерий Брюсов и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Максимилиан Волошин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(поэтесса гостила в доме Волошина в Коктебеле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в 1911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, 1913, 1915 и 1917 годах).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3429000"/>
            <a:ext cx="485778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В 1913 году выходит третий сборник — «Из двух книг».</a:t>
            </a:r>
          </a:p>
        </p:txBody>
      </p:sp>
      <p:pic>
        <p:nvPicPr>
          <p:cNvPr id="6" name="Рисунок 5" descr="CVET144.jp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tretch>
            <a:fillRect/>
          </a:stretch>
        </p:blipFill>
        <p:spPr>
          <a:xfrm>
            <a:off x="1214414" y="2214554"/>
            <a:ext cx="2024077" cy="2428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redmet-100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868" y="2285992"/>
            <a:ext cx="2150805" cy="1619251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500306"/>
            <a:ext cx="6500858" cy="3998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900" b="1" dirty="0">
                <a:solidFill>
                  <a:srgbClr val="002060"/>
                </a:solidFill>
                <a:latin typeface="Segoe Script" pitchFamily="34" charset="0"/>
              </a:rPr>
              <a:t>Я с вызовом ношу его кольцо</a:t>
            </a:r>
          </a:p>
          <a:p>
            <a:pPr>
              <a:lnSpc>
                <a:spcPct val="90000"/>
              </a:lnSpc>
              <a:defRPr/>
            </a:pPr>
            <a:r>
              <a:rPr lang="ru-RU" sz="1900" b="1" dirty="0">
                <a:solidFill>
                  <a:srgbClr val="002060"/>
                </a:solidFill>
                <a:latin typeface="Segoe Script" pitchFamily="34" charset="0"/>
              </a:rPr>
              <a:t>Да, в вечности жена, не на бумаге!-</a:t>
            </a:r>
          </a:p>
          <a:p>
            <a:pPr>
              <a:lnSpc>
                <a:spcPct val="90000"/>
              </a:lnSpc>
              <a:defRPr/>
            </a:pPr>
            <a:r>
              <a:rPr lang="ru-RU" sz="1900" b="1" dirty="0">
                <a:solidFill>
                  <a:srgbClr val="002060"/>
                </a:solidFill>
                <a:latin typeface="Segoe Script" pitchFamily="34" charset="0"/>
              </a:rPr>
              <a:t>Чрезмерно узкое его лицо</a:t>
            </a:r>
          </a:p>
          <a:p>
            <a:pPr>
              <a:lnSpc>
                <a:spcPct val="90000"/>
              </a:lnSpc>
              <a:defRPr/>
            </a:pPr>
            <a:r>
              <a:rPr lang="ru-RU" sz="1900" b="1" dirty="0">
                <a:solidFill>
                  <a:srgbClr val="002060"/>
                </a:solidFill>
                <a:latin typeface="Segoe Script" pitchFamily="34" charset="0"/>
              </a:rPr>
              <a:t>Подобно шпаге</a:t>
            </a:r>
            <a:r>
              <a:rPr lang="ru-RU" sz="1900" b="1" dirty="0" smtClean="0">
                <a:solidFill>
                  <a:srgbClr val="002060"/>
                </a:solidFill>
                <a:latin typeface="Segoe Script" pitchFamily="34" charset="0"/>
              </a:rPr>
              <a:t>…</a:t>
            </a:r>
          </a:p>
          <a:p>
            <a:pPr>
              <a:lnSpc>
                <a:spcPct val="90000"/>
              </a:lnSpc>
              <a:defRPr/>
            </a:pPr>
            <a:endParaRPr lang="ru-RU" sz="1900" b="1" dirty="0">
              <a:solidFill>
                <a:srgbClr val="002060"/>
              </a:solidFill>
              <a:latin typeface="Segoe Script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Segoe Script" pitchFamily="34" charset="0"/>
              </a:rPr>
              <a:t>Безмолвен рот его, углами вниз,</a:t>
            </a:r>
          </a:p>
          <a:p>
            <a:pPr>
              <a:lnSpc>
                <a:spcPct val="90000"/>
              </a:lnSpc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Segoe Script" pitchFamily="34" charset="0"/>
              </a:rPr>
              <a:t>Мучительно-великолепны брови.</a:t>
            </a:r>
          </a:p>
          <a:p>
            <a:pPr>
              <a:lnSpc>
                <a:spcPct val="90000"/>
              </a:lnSpc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Segoe Script" pitchFamily="34" charset="0"/>
              </a:rPr>
              <a:t>В его лице трагически слились</a:t>
            </a:r>
          </a:p>
          <a:p>
            <a:pPr>
              <a:lnSpc>
                <a:spcPct val="90000"/>
              </a:lnSpc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Segoe Script" pitchFamily="34" charset="0"/>
              </a:rPr>
              <a:t>Две древних крови</a:t>
            </a:r>
          </a:p>
          <a:p>
            <a:pPr>
              <a:lnSpc>
                <a:spcPct val="90000"/>
              </a:lnSpc>
              <a:defRPr/>
            </a:pPr>
            <a:endParaRPr lang="ru-RU" sz="1900" b="1" dirty="0">
              <a:solidFill>
                <a:srgbClr val="002060"/>
              </a:solidFill>
              <a:latin typeface="Segoe Script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1900" b="1" dirty="0">
                <a:solidFill>
                  <a:srgbClr val="002060"/>
                </a:solidFill>
                <a:latin typeface="Segoe Script" pitchFamily="34" charset="0"/>
              </a:rPr>
              <a:t>…В его лице я рыцарству верна,</a:t>
            </a:r>
          </a:p>
          <a:p>
            <a:pPr>
              <a:lnSpc>
                <a:spcPct val="90000"/>
              </a:lnSpc>
              <a:defRPr/>
            </a:pPr>
            <a:r>
              <a:rPr lang="ru-RU" sz="1900" b="1" dirty="0">
                <a:solidFill>
                  <a:srgbClr val="002060"/>
                </a:solidFill>
                <a:latin typeface="Segoe Script" pitchFamily="34" charset="0"/>
              </a:rPr>
              <a:t>Всем тем, кто жил и умирал без страху</a:t>
            </a:r>
            <a:r>
              <a:rPr lang="ru-RU" sz="1900" b="1" dirty="0" smtClean="0">
                <a:solidFill>
                  <a:srgbClr val="002060"/>
                </a:solidFill>
                <a:latin typeface="Segoe Script" pitchFamily="34" charset="0"/>
              </a:rPr>
              <a:t>! -</a:t>
            </a:r>
            <a:endParaRPr lang="ru-RU" sz="1900" b="1" dirty="0">
              <a:solidFill>
                <a:srgbClr val="002060"/>
              </a:solidFill>
              <a:latin typeface="Segoe Script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Segoe Script" pitchFamily="34" charset="0"/>
              </a:rPr>
              <a:t>Такие - </a:t>
            </a:r>
            <a:r>
              <a:rPr lang="ru-RU" sz="1900" b="1" dirty="0">
                <a:solidFill>
                  <a:srgbClr val="002060"/>
                </a:solidFill>
                <a:latin typeface="Segoe Script" pitchFamily="34" charset="0"/>
              </a:rPr>
              <a:t>в роковые </a:t>
            </a:r>
            <a:r>
              <a:rPr lang="ru-RU" sz="1900" b="1" dirty="0" smtClean="0">
                <a:solidFill>
                  <a:srgbClr val="002060"/>
                </a:solidFill>
                <a:latin typeface="Segoe Script" pitchFamily="34" charset="0"/>
              </a:rPr>
              <a:t>времена -</a:t>
            </a:r>
            <a:endParaRPr lang="ru-RU" sz="1900" b="1" dirty="0">
              <a:solidFill>
                <a:srgbClr val="002060"/>
              </a:solidFill>
              <a:latin typeface="Segoe Script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1900" b="1" dirty="0">
                <a:solidFill>
                  <a:srgbClr val="002060"/>
                </a:solidFill>
                <a:latin typeface="Segoe Script" pitchFamily="34" charset="0"/>
              </a:rPr>
              <a:t>Слагают стансы- и идут на </a:t>
            </a:r>
            <a:r>
              <a:rPr lang="ru-RU" sz="1900" b="1" dirty="0" smtClean="0">
                <a:solidFill>
                  <a:srgbClr val="002060"/>
                </a:solidFill>
                <a:latin typeface="Segoe Script" pitchFamily="34" charset="0"/>
              </a:rPr>
              <a:t>плаху.</a:t>
            </a:r>
          </a:p>
          <a:p>
            <a:pPr algn="r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Segoe Script" pitchFamily="34" charset="0"/>
              </a:rPr>
              <a:t>3 июня 1914</a:t>
            </a:r>
            <a:endParaRPr lang="ru-RU" sz="1600" b="1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357166"/>
            <a:ext cx="507209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1911 году Цветаева познакомилась со своим будущим мужем Сергеем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Эфроном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</p:txBody>
      </p:sp>
      <p:pic>
        <p:nvPicPr>
          <p:cNvPr id="3" name="Рисунок 2" descr="tsvetaeva_69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29256" y="285728"/>
            <a:ext cx="3429024" cy="4500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1ec18fbbd359a0a6b15f7db89f9dbe40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43702" y="4786322"/>
            <a:ext cx="2181225" cy="1819275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T-P_000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387408" cy="7101408"/>
          </a:xfrm>
          <a:prstGeom prst="rect">
            <a:avLst/>
          </a:prstGeom>
          <a:noFill/>
        </p:spPr>
      </p:pic>
      <p:pic>
        <p:nvPicPr>
          <p:cNvPr id="352258" name="Picture 2" descr="Efro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76250"/>
            <a:ext cx="2016125" cy="2447925"/>
          </a:xfrm>
          <a:noFill/>
        </p:spPr>
      </p:pic>
      <p:pic>
        <p:nvPicPr>
          <p:cNvPr id="352259" name="Picture 3" descr="Marin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199313" y="476672"/>
            <a:ext cx="1944687" cy="2374900"/>
          </a:xfrm>
          <a:noFill/>
        </p:spPr>
      </p:pic>
      <p:pic>
        <p:nvPicPr>
          <p:cNvPr id="16388" name="Picture 4" descr="MarinEf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071813" y="1928813"/>
            <a:ext cx="3311525" cy="4105275"/>
          </a:xfr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11188" y="1341438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 flipV="1">
            <a:off x="2916238" y="32131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916238" y="836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352264" name="Text Box 8"/>
          <p:cNvSpPr txBox="1">
            <a:spLocks noChangeArrowheads="1"/>
          </p:cNvSpPr>
          <p:nvPr/>
        </p:nvSpPr>
        <p:spPr bwMode="auto">
          <a:xfrm>
            <a:off x="2484438" y="476250"/>
            <a:ext cx="4319587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Arial" charset="0"/>
              </a:rPr>
              <a:t>«</a:t>
            </a:r>
            <a:r>
              <a:rPr lang="ru-RU" b="1">
                <a:latin typeface="Arial" charset="0"/>
              </a:rPr>
              <a:t>Только при нём я могу жить так,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latin typeface="Arial" charset="0"/>
              </a:rPr>
              <a:t>как живу: совершенно свободно»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latin typeface="Arial" charset="0"/>
              </a:rPr>
              <a:t>                                  М.Цветаева</a:t>
            </a:r>
          </a:p>
        </p:txBody>
      </p:sp>
      <p:sp>
        <p:nvSpPr>
          <p:cNvPr id="352265" name="Text Box 9"/>
          <p:cNvSpPr txBox="1">
            <a:spLocks noChangeArrowheads="1"/>
          </p:cNvSpPr>
          <p:nvPr/>
        </p:nvSpPr>
        <p:spPr bwMode="auto">
          <a:xfrm>
            <a:off x="755650" y="2997200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" charset="0"/>
              </a:rPr>
              <a:t>С.Эфрон</a:t>
            </a:r>
          </a:p>
        </p:txBody>
      </p:sp>
      <p:sp>
        <p:nvSpPr>
          <p:cNvPr id="352266" name="Text Box 10"/>
          <p:cNvSpPr txBox="1">
            <a:spLocks noChangeArrowheads="1"/>
          </p:cNvSpPr>
          <p:nvPr/>
        </p:nvSpPr>
        <p:spPr bwMode="auto">
          <a:xfrm>
            <a:off x="7019925" y="2997200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" charset="0"/>
              </a:rPr>
              <a:t>М.Цветаева</a:t>
            </a:r>
          </a:p>
        </p:txBody>
      </p:sp>
      <p:sp>
        <p:nvSpPr>
          <p:cNvPr id="352267" name="Text Box 11"/>
          <p:cNvSpPr txBox="1">
            <a:spLocks noChangeArrowheads="1"/>
          </p:cNvSpPr>
          <p:nvPr/>
        </p:nvSpPr>
        <p:spPr bwMode="auto">
          <a:xfrm>
            <a:off x="1619250" y="6237288"/>
            <a:ext cx="676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Марина и Сергей после встречи в Коктебеле 1914г.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2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2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52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52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52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52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52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52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52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52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52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52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T-P_000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38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tx1"/>
                </a:solidFill>
              </a:rPr>
              <a:t>Замуж Марина Цветаева вышла в январе 1912 года. Их семейная жизнь, в которую они вошли совсем юными (Марине исполнилось 19, Сергею на год меньше),сначала была безоблачной, но недолго. И эти первые 5-6 лет были, вероятно, самыми счастливыми по сравнению со всеми последующими годами. Посвящено это стихотворение мужу Марины- Сергею Эфрону.</a:t>
            </a:r>
            <a:r>
              <a:rPr lang="ru-RU" sz="1800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2733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23850" y="2205038"/>
            <a:ext cx="4038600" cy="4114800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000" b="1"/>
              <a:t>Писала я на аспидной доске,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000" b="1"/>
              <a:t>И на листочках вееров поблеклых,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000" b="1"/>
              <a:t>И на речном, и на морском песке,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000" b="1"/>
              <a:t>Коньками по льду и кольцом на стеклах,-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000" b="1"/>
              <a:t>И на стволах, которым сотни зим…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000" b="1"/>
              <a:t>И, наконец,- чтоб было всем известно!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000" b="1"/>
              <a:t>Что ты любим, любим! любим! любим!-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000" b="1"/>
              <a:t>Расписывалась- радугой небесной.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2000" b="1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2000" b="1"/>
          </a:p>
        </p:txBody>
      </p:sp>
      <p:pic>
        <p:nvPicPr>
          <p:cNvPr id="17412" name="Picture 6" descr="foto16Сер Мар"/>
          <p:cNvPicPr>
            <a:picLocks noChangeAspect="1" noChangeArrowheads="1"/>
          </p:cNvPicPr>
          <p:nvPr/>
        </p:nvPicPr>
        <p:blipFill>
          <a:blip r:embed="rId3" cstate="print">
            <a:lum bright="-6000" contrast="30000"/>
          </a:blip>
          <a:srcRect/>
          <a:stretch>
            <a:fillRect/>
          </a:stretch>
        </p:blipFill>
        <p:spPr bwMode="auto">
          <a:xfrm>
            <a:off x="4716463" y="2708275"/>
            <a:ext cx="4176712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39290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27 января 1912 года состоялось венчание Марины Цветаевой и Сергея Эфрона.</a:t>
            </a:r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tsvetaeva_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7686" y="285728"/>
            <a:ext cx="4574789" cy="30718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286248" y="3857628"/>
            <a:ext cx="464347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 этом же году у Марины и Сергея родилась дочь Ариадна (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Аля).</a:t>
            </a: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Рисунок 4" descr="1925_cvetaev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14414" y="2571744"/>
            <a:ext cx="2857520" cy="3925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oT-P_000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5456"/>
            <a:ext cx="9144000" cy="7848872"/>
          </a:xfrm>
          <a:prstGeom prst="rect">
            <a:avLst/>
          </a:prstGeom>
          <a:noFill/>
        </p:spPr>
      </p:pic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-714412" y="500042"/>
            <a:ext cx="8229600" cy="13843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           </a:t>
            </a:r>
            <a:r>
              <a:rPr lang="ru-RU" i="1" dirty="0">
                <a:solidFill>
                  <a:srgbClr val="FF0000"/>
                </a:solidFill>
              </a:rPr>
              <a:t>Цели урока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76475"/>
            <a:ext cx="8229600" cy="41148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FF0000"/>
                </a:solidFill>
              </a:rPr>
              <a:t>Познакомиться с биографией Марины Цветаевой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FF0000"/>
                </a:solidFill>
              </a:rPr>
              <a:t>Развить представление о поэзии Марины Цветаевой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FF0000"/>
                </a:solidFill>
              </a:rPr>
              <a:t>Выявить особенности лирической героини стихотворений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endParaRPr lang="ru-RU" b="1" i="1" dirty="0" smtClean="0">
              <a:solidFill>
                <a:srgbClr val="FF0000"/>
              </a:solidFill>
            </a:endParaRPr>
          </a:p>
        </p:txBody>
      </p:sp>
      <p:pic>
        <p:nvPicPr>
          <p:cNvPr id="7172" name="Picture 4" descr="iМ"/>
          <p:cNvPicPr>
            <a:picLocks noChangeAspect="1" noChangeArrowheads="1"/>
          </p:cNvPicPr>
          <p:nvPr/>
        </p:nvPicPr>
        <p:blipFill>
          <a:blip r:embed="rId3" cstate="print">
            <a:lum bright="-6000" contrast="48000"/>
          </a:blip>
          <a:srcRect/>
          <a:stretch>
            <a:fillRect/>
          </a:stretch>
        </p:blipFill>
        <p:spPr bwMode="auto">
          <a:xfrm>
            <a:off x="6516688" y="285750"/>
            <a:ext cx="2627312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85728"/>
            <a:ext cx="5143536" cy="605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Летом 1916 года Цветаева приехала в город Александров, где жила её сестра Анастасия Цветаева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 гражданским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мужем Маврикием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Минцем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и сыном Андреем. В Александрове Цветаевой был написан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цикл стихотворений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(«К Ахматовой», «Стихи о Москве» и др. стихотворения), а её пребывание в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городе литературоведы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позднее назвали «Александровским летом Марины Цветаевой».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643570" y="642918"/>
            <a:ext cx="3286180" cy="5525010"/>
            <a:chOff x="5643570" y="642918"/>
            <a:chExt cx="3286180" cy="5525010"/>
          </a:xfrm>
        </p:grpSpPr>
        <p:pic>
          <p:nvPicPr>
            <p:cNvPr id="4" name="Рисунок 3" descr="anastasia_15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643570" y="642918"/>
              <a:ext cx="3286116" cy="445034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5786446" y="5429264"/>
              <a:ext cx="3143304" cy="7386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Сёстры Цветаевы с детьми,  </a:t>
              </a:r>
            </a:p>
            <a:p>
              <a:pPr algn="ctr"/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С. Эфрон, М. </a:t>
              </a:r>
              <a:r>
                <a:rPr lang="ru-RU" sz="1400" b="1" i="1" dirty="0" err="1" smtClean="0">
                  <a:solidFill>
                    <a:schemeClr val="bg1">
                      <a:lumMod val="50000"/>
                    </a:schemeClr>
                  </a:solidFill>
                </a:rPr>
                <a:t>Минц</a:t>
              </a:r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 (стоит справа). Александров, 1916 г.</a:t>
              </a:r>
              <a:endParaRPr lang="ru-RU" sz="14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oT-P_000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138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1"/>
                </a:solidFill>
              </a:rPr>
              <a:t>Трагично, горестно звучат стихи, вызванные войной. Голос в защиту страдающего человека в стихах Цветаевой хорошо слышен. Бедствие народа- вот что пронзало ее душу.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smtClean="0">
                <a:solidFill>
                  <a:srgbClr val="FF0000"/>
                </a:solidFill>
              </a:rPr>
              <a:t>Простите меня, мои горы!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smtClean="0">
                <a:solidFill>
                  <a:srgbClr val="FF0000"/>
                </a:solidFill>
              </a:rPr>
              <a:t>Простите меня, мои реки!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smtClean="0">
                <a:solidFill>
                  <a:srgbClr val="FF0000"/>
                </a:solidFill>
              </a:rPr>
              <a:t>Простите меня, мои нивы!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smtClean="0">
                <a:solidFill>
                  <a:srgbClr val="FF0000"/>
                </a:solidFill>
              </a:rPr>
              <a:t>Простите меня, мои травы!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i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smtClean="0">
                <a:solidFill>
                  <a:srgbClr val="FF0000"/>
                </a:solidFill>
              </a:rPr>
              <a:t>Мать крест надевала солдату,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smtClean="0">
                <a:solidFill>
                  <a:srgbClr val="FF0000"/>
                </a:solidFill>
              </a:rPr>
              <a:t>Мать с сыном прощалась навеки…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smtClean="0">
                <a:solidFill>
                  <a:srgbClr val="FF0000"/>
                </a:solidFill>
              </a:rPr>
              <a:t>И снова из сгорбленной хаты: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smtClean="0">
                <a:solidFill>
                  <a:srgbClr val="FF0000"/>
                </a:solidFill>
              </a:rPr>
              <a:t>«Простите меня, мои реки!»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smtClean="0">
                <a:solidFill>
                  <a:srgbClr val="FF0000"/>
                </a:solidFill>
              </a:rPr>
              <a:t>«Простите меня, мои горы!»</a:t>
            </a:r>
          </a:p>
        </p:txBody>
      </p:sp>
      <p:pic>
        <p:nvPicPr>
          <p:cNvPr id="21508" name="Picture 5" descr="vov4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5357818" y="2214554"/>
            <a:ext cx="3618727" cy="279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414340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 1917 году Цветаева родила дочь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Ирину.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786314" y="285728"/>
            <a:ext cx="4012387" cy="3432413"/>
            <a:chOff x="4786314" y="357166"/>
            <a:chExt cx="4012387" cy="3432413"/>
          </a:xfrm>
        </p:grpSpPr>
        <p:pic>
          <p:nvPicPr>
            <p:cNvPr id="3" name="Рисунок 2" descr="4_1919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786314" y="357166"/>
              <a:ext cx="4012387" cy="264320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4929190" y="3143248"/>
              <a:ext cx="3643338" cy="6463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i="1" dirty="0" smtClean="0">
                  <a:solidFill>
                    <a:schemeClr val="bg1">
                      <a:lumMod val="50000"/>
                    </a:schemeClr>
                  </a:solidFill>
                </a:rPr>
                <a:t>Ариадна (слева) и Ирина Эфрон. 1919 год</a:t>
              </a:r>
              <a:endParaRPr lang="ru-RU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611560" y="414908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ОСЕНЬЮ 1919 ГОДА В САМОЕ ТЯЖЕЛОЕ, ГОЛОДНОЕ ВРЕМЯ Марина по совету знакомых отдала своих девочек в подмосковный приют, но вскоре забрала оттуда тяжело заболевшую Алю, а в феврале 20-го потеряла маленькую Иру, погибшую в приюте от голода и тоски.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oT-P_000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528" y="404664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dirty="0" smtClean="0"/>
              <a:t> </a:t>
            </a:r>
            <a:r>
              <a:rPr lang="ru-RU" sz="2400" b="1" i="1" dirty="0" smtClean="0"/>
              <a:t>Две руки, легко опущенные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/>
              <a:t>На младенческую голову!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/>
              <a:t>Были- по одной на каждую-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/>
              <a:t>Две головки мне дарованы.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/>
              <a:t>Но обеими- зажатыми-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/>
              <a:t>Яростными- как могла!-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/>
              <a:t>Старшую у тьмы выхватывая-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/>
              <a:t>Младшей не уберегла.</a:t>
            </a:r>
          </a:p>
        </p:txBody>
      </p:sp>
      <p:sp>
        <p:nvSpPr>
          <p:cNvPr id="24580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2060848"/>
            <a:ext cx="4495800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1" name="Picture 5" descr="i1919 год Мар"/>
          <p:cNvPicPr>
            <a:picLocks noChangeAspect="1" noChangeArrowheads="1"/>
          </p:cNvPicPr>
          <p:nvPr/>
        </p:nvPicPr>
        <p:blipFill>
          <a:blip r:embed="rId3" cstate="print">
            <a:lum contrast="72000"/>
          </a:blip>
          <a:srcRect/>
          <a:stretch>
            <a:fillRect/>
          </a:stretch>
        </p:blipFill>
        <p:spPr bwMode="auto">
          <a:xfrm>
            <a:off x="1187624" y="3861048"/>
            <a:ext cx="18637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427984" y="1916832"/>
            <a:ext cx="4918323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400" b="1" i="1" dirty="0">
                <a:latin typeface="+mn-lt"/>
              </a:rPr>
              <a:t>Две руки- ласкать разглаживать</a:t>
            </a: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400" b="1" i="1" dirty="0">
                <a:latin typeface="+mn-lt"/>
              </a:rPr>
              <a:t>Нежные головки пышные.</a:t>
            </a: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400" b="1" i="1" dirty="0">
                <a:latin typeface="+mn-lt"/>
              </a:rPr>
              <a:t>Две руки- и вот одна из них</a:t>
            </a: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400" b="1" i="1" dirty="0">
                <a:latin typeface="+mn-lt"/>
              </a:rPr>
              <a:t>За ночь оказалась лишняя.</a:t>
            </a: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400" b="1" i="1" dirty="0">
                <a:latin typeface="+mn-lt"/>
              </a:rPr>
              <a:t>Светлая- на шейке тоненькой-</a:t>
            </a: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400" b="1" i="1" dirty="0">
                <a:latin typeface="+mn-lt"/>
              </a:rPr>
              <a:t>Одуванчик на стебле!</a:t>
            </a: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400" b="1" i="1" dirty="0">
                <a:latin typeface="+mn-lt"/>
              </a:rPr>
              <a:t>Мной еще совсем </a:t>
            </a:r>
            <a:r>
              <a:rPr lang="ru-RU" sz="2400" b="1" i="1" dirty="0" smtClean="0">
                <a:latin typeface="+mn-lt"/>
              </a:rPr>
              <a:t>не </a:t>
            </a:r>
            <a:r>
              <a:rPr lang="ru-RU" sz="2400" b="1" i="1" dirty="0">
                <a:latin typeface="+mn-lt"/>
              </a:rPr>
              <a:t>понято,</a:t>
            </a: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400" b="1" i="1" dirty="0">
                <a:latin typeface="+mn-lt"/>
              </a:rPr>
              <a:t>Что дитя </a:t>
            </a:r>
            <a:r>
              <a:rPr lang="ru-RU" sz="2400" b="1" i="1" dirty="0" smtClean="0">
                <a:latin typeface="+mn-lt"/>
              </a:rPr>
              <a:t>мое  в </a:t>
            </a:r>
            <a:r>
              <a:rPr lang="ru-RU" sz="2400" b="1" i="1" dirty="0">
                <a:latin typeface="+mn-lt"/>
              </a:rPr>
              <a:t>земле.</a:t>
            </a: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400" b="1" i="1" dirty="0">
                <a:latin typeface="+mn-lt"/>
              </a:rPr>
              <a:t>                1920</a:t>
            </a: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ru-RU" sz="2400" b="1" i="1" dirty="0">
              <a:latin typeface="+mn-lt"/>
            </a:endParaRP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ru-RU" sz="2400" dirty="0">
              <a:latin typeface="+mn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39952" y="2276872"/>
            <a:ext cx="50040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Годы Гражданской войны оказались для Цветаевой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очень тяжелыми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 Сергей Эфрон служил в рядах Белой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армии. Марина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жила в Москве, в Борисоглебском переулке. В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эти годы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появился цикл стихов «Лебединый стан»,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проникнутый сочувствием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 белому движению.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79512" y="260648"/>
            <a:ext cx="4104456" cy="3573360"/>
            <a:chOff x="214282" y="3214686"/>
            <a:chExt cx="3500462" cy="3024680"/>
          </a:xfrm>
        </p:grpSpPr>
        <p:pic>
          <p:nvPicPr>
            <p:cNvPr id="7" name="Picture 7" descr="&quot;Дом в Борисоглебском переулке, 6, в котором М. Цветаева жила с 1914 г. по 1922 г.&quot;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14282" y="3214686"/>
              <a:ext cx="3500462" cy="20530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285720" y="5500702"/>
              <a:ext cx="3143240" cy="73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Дом в Борисоглебском переулке, 6, в котором жила М.Цветаева </a:t>
              </a:r>
            </a:p>
            <a:p>
              <a:pPr algn="ctr"/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с 1914 по 1922 год</a:t>
              </a:r>
              <a:endParaRPr lang="ru-RU" sz="14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 rot="20591078">
            <a:off x="319271" y="48685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Белая гвардия - путь твой высок.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Черному дулу – пуля в висок.</a:t>
            </a:r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oT-P_000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820472" cy="13843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dirty="0">
                <a:solidFill>
                  <a:srgbClr val="FF0000"/>
                </a:solidFill>
              </a:rPr>
              <a:t>Через всю жизнь Марина Цветаева пронесла любовь к Родине, русскому слову, к русской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i="1" dirty="0">
                <a:solidFill>
                  <a:srgbClr val="FF0000"/>
                </a:solidFill>
              </a:rPr>
              <a:t>истории.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95536" y="1412776"/>
            <a:ext cx="4038600" cy="3735387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dirty="0" smtClean="0"/>
              <a:t>«Генералам 1812»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dirty="0" smtClean="0"/>
              <a:t>Вы, чьи широкие шинели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dirty="0" smtClean="0"/>
              <a:t>Напоминали паруса,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dirty="0" smtClean="0"/>
              <a:t>Чьи шпоры весело звенели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dirty="0" smtClean="0"/>
              <a:t>И голоса.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dirty="0" smtClean="0"/>
              <a:t>И чьи глаза, как бриллианты,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dirty="0" smtClean="0"/>
              <a:t>На сердце вырезали след-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dirty="0" smtClean="0"/>
              <a:t>Очаровательные франты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dirty="0" smtClean="0"/>
              <a:t>Минувших лет.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dirty="0" smtClean="0"/>
              <a:t>Одним ожесточеньем воли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dirty="0" smtClean="0"/>
              <a:t>Вы брали сердце и скалу,-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dirty="0" smtClean="0"/>
              <a:t>Цари на каждом бранном поле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dirty="0" smtClean="0"/>
              <a:t>И на балу.</a:t>
            </a:r>
            <a:endParaRPr lang="ru-RU" sz="2400" b="1" i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499992" y="1844824"/>
            <a:ext cx="40386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000" b="1" dirty="0" smtClean="0"/>
              <a:t>Вас охраняла длань Господня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/>
              <a:t>И сердце матери. Вчера –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/>
              <a:t>Малютки- мальчики, сегодня –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/>
              <a:t>Офицера.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/>
              <a:t>Вам все вершины были малы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/>
              <a:t>И мягок- самый черствый хлеб,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/>
              <a:t>О молодые генералы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/>
              <a:t>Своих судеб!</a:t>
            </a:r>
          </a:p>
        </p:txBody>
      </p:sp>
      <p:pic>
        <p:nvPicPr>
          <p:cNvPr id="23558" name="Picture 12" descr="Рисунок7"/>
          <p:cNvPicPr>
            <a:picLocks noChangeAspect="1" noChangeArrowheads="1"/>
          </p:cNvPicPr>
          <p:nvPr/>
        </p:nvPicPr>
        <p:blipFill>
          <a:blip r:embed="rId3" cstate="print">
            <a:lum bright="12000" contrast="36000"/>
          </a:blip>
          <a:srcRect/>
          <a:stretch>
            <a:fillRect/>
          </a:stretch>
        </p:blipFill>
        <p:spPr bwMode="auto">
          <a:xfrm>
            <a:off x="6480175" y="4305300"/>
            <a:ext cx="26638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oT-P_000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40760"/>
          </a:xfrm>
          <a:prstGeom prst="rect">
            <a:avLst/>
          </a:prstGeom>
          <a:noFill/>
        </p:spPr>
      </p:pic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i="1" dirty="0">
                <a:solidFill>
                  <a:srgbClr val="FF0000"/>
                </a:solidFill>
              </a:rPr>
              <a:t>«Жизнь, где мы так мало можем…»,- писала Цветаева. Как ни удивительно, никогда еще не писала она так вдохновенно, напряженно и разнообразно. Но голос поэта резко изменился. Из ее стихов навсегда ушли прозрачность, легкость, певучая мелодика, искрящаяся жизнью и задором.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844674"/>
            <a:ext cx="8374385" cy="4752677"/>
          </a:xfrm>
        </p:spPr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100" b="1" i="1" dirty="0"/>
              <a:t>Пригвождена к позорному столбу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100" b="1" i="1" dirty="0"/>
              <a:t>Славянской совести старинной,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100" b="1" i="1" dirty="0"/>
              <a:t>С змеею в сердце и с клеймом на лбу,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100" b="1" i="1" dirty="0"/>
              <a:t>Я утверждаю, что- невинна.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100" b="1" i="1" dirty="0"/>
              <a:t>Я утверждаю, что во мне покой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100" b="1" i="1" dirty="0"/>
              <a:t>Причастницы перед причастьем.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100" b="1" i="1" dirty="0"/>
              <a:t>Что не моя вина, что я с рукой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100" b="1" i="1" dirty="0"/>
              <a:t>По площадям стою- за счастьем.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100" b="1" i="1" dirty="0"/>
              <a:t>Пересмотрите все мое добро,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100" b="1" i="1" dirty="0"/>
              <a:t>Скажите- или я ослепла?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100" b="1" i="1" dirty="0"/>
              <a:t>Где золото мое? Где серебро?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100" b="1" i="1" dirty="0"/>
              <a:t>В моей руке- лишь горстка пепла!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100" b="1" i="1" dirty="0"/>
              <a:t>И это все, что лестью и мольбой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100" b="1" i="1" dirty="0"/>
              <a:t>Я выпросила у счастливых.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100" b="1" i="1" dirty="0"/>
              <a:t>И это все, что я возьму с собой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100" b="1" i="1" dirty="0"/>
              <a:t>В край целований молчаливых.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2000" b="1" i="1" dirty="0"/>
          </a:p>
        </p:txBody>
      </p:sp>
      <p:pic>
        <p:nvPicPr>
          <p:cNvPr id="250886" name="Picture 6" descr="foto22Мар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5795963" y="2060575"/>
            <a:ext cx="32035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oT-P_000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3843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Белый офицер Сергей Эфрон стал эмигрантом. Отныне он превратился для Марины в мечту, в прекрасного «белого лебедя», героического и обреченного. Марина делает решительный шаг: в 1922 году едет к мужу, взваливая на свои хрупкие плечи непомерную ношу русской беженки. Так  началась ее 17-летняя  Одиссея  за рубежом. 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5105400" y="2420938"/>
            <a:ext cx="4038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   </a:t>
            </a:r>
            <a:r>
              <a:rPr lang="ru-RU" sz="2000" b="1" i="1" dirty="0" smtClean="0"/>
              <a:t>В Чехии Цветаевой удалось издать несколько книг: «Разлука», «Психея», «Ремесло» - это был своего рода пик, после которого наступил резкий спад – не в смысле творчества, а в отношении изданий. Судьба, давшая передышку, снова замкнула ее выход к читателю.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142976" y="2621133"/>
            <a:ext cx="2769156" cy="4236867"/>
            <a:chOff x="6143636" y="2428868"/>
            <a:chExt cx="2769156" cy="4236867"/>
          </a:xfrm>
        </p:grpSpPr>
        <p:pic>
          <p:nvPicPr>
            <p:cNvPr id="8" name="Рисунок 7" descr="tsvetaeva_1_2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286512" y="2428868"/>
              <a:ext cx="2538426" cy="396629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9" name="Прямоугольник 8"/>
            <p:cNvSpPr/>
            <p:nvPr/>
          </p:nvSpPr>
          <p:spPr>
            <a:xfrm>
              <a:off x="6143636" y="6357958"/>
              <a:ext cx="2769156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r"/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Марина Цветаева в 1924-м году</a:t>
              </a:r>
              <a:endParaRPr lang="ru-RU" sz="14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41434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В 1925 году после рождения сына Георгия семья перебралась в Париж.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786314" y="214290"/>
            <a:ext cx="4143404" cy="3380740"/>
            <a:chOff x="4143372" y="1785926"/>
            <a:chExt cx="4143404" cy="3380740"/>
          </a:xfrm>
        </p:grpSpPr>
        <p:pic>
          <p:nvPicPr>
            <p:cNvPr id="3" name="Рисунок 2" descr="1930_Mur_2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143372" y="1785926"/>
              <a:ext cx="4143404" cy="2762269"/>
            </a:xfrm>
            <a:prstGeom prst="ellipse">
              <a:avLst/>
            </a:prstGeom>
            <a:ln>
              <a:noFill/>
            </a:ln>
            <a:effectLst>
              <a:glow rad="63500">
                <a:schemeClr val="bg1">
                  <a:lumMod val="75000"/>
                  <a:alpha val="40000"/>
                </a:schemeClr>
              </a:glow>
              <a:softEdge rad="112500"/>
            </a:effectLst>
          </p:spPr>
        </p:pic>
        <p:sp>
          <p:nvSpPr>
            <p:cNvPr id="1025" name="Rectangle 1"/>
            <p:cNvSpPr>
              <a:spLocks noChangeArrowheads="1"/>
            </p:cNvSpPr>
            <p:nvPr/>
          </p:nvSpPr>
          <p:spPr bwMode="auto">
            <a:xfrm>
              <a:off x="4286248" y="4643446"/>
              <a:ext cx="3929090" cy="52322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err="1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Мур</a:t>
              </a: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(Георгий Сергеевич Эфрон),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сын Марины Цветаевой .</a:t>
              </a:r>
              <a:r>
                <a:rPr kumimoji="0" lang="ru-RU" sz="1400" b="1" i="1" u="none" strike="noStrike" cap="none" normalizeH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Париж, 1930-е.</a:t>
              </a:r>
              <a:endPara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57158" y="3500438"/>
            <a:ext cx="8358214" cy="2950983"/>
            <a:chOff x="285720" y="3500438"/>
            <a:chExt cx="8358214" cy="2950983"/>
          </a:xfrm>
        </p:grpSpPr>
        <p:sp>
          <p:nvSpPr>
            <p:cNvPr id="9" name="TextBox 8"/>
            <p:cNvSpPr txBox="1"/>
            <p:nvPr/>
          </p:nvSpPr>
          <p:spPr>
            <a:xfrm>
              <a:off x="4786314" y="6143644"/>
              <a:ext cx="385762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М.И. Цветаева с мужем и детьми, 1925 г.</a:t>
              </a:r>
              <a:endParaRPr lang="ru-RU" sz="14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8" name="Рисунок 7" descr="1925_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85720" y="3500438"/>
              <a:ext cx="4740626" cy="2890625"/>
            </a:xfrm>
            <a:prstGeom prst="roundRect">
              <a:avLst/>
            </a:prstGeom>
            <a:effectLst>
              <a:glow rad="228600">
                <a:schemeClr val="accent1">
                  <a:lumMod val="50000"/>
                  <a:alpha val="40000"/>
                </a:schemeClr>
              </a:glow>
            </a:effectLst>
          </p:spPr>
        </p:pic>
      </p:grpSp>
      <p:pic>
        <p:nvPicPr>
          <p:cNvPr id="11" name="Рисунок 10" descr="predmet-100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6643702" y="4500570"/>
            <a:ext cx="1643074" cy="969175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oT-P_000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448"/>
            <a:ext cx="9144000" cy="7461448"/>
          </a:xfrm>
          <a:prstGeom prst="rect">
            <a:avLst/>
          </a:prstGeom>
          <a:noFill/>
        </p:spPr>
      </p:pic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>
                <a:solidFill>
                  <a:schemeClr val="tx1"/>
                </a:solidFill>
              </a:rPr>
              <a:t>И, наконец, Франция…Здесь Цветаева прожила 13,5 лет.</a:t>
            </a:r>
            <a:br>
              <a:rPr lang="ru-RU" sz="3200" i="1">
                <a:solidFill>
                  <a:schemeClr val="tx1"/>
                </a:solidFill>
              </a:rPr>
            </a:br>
            <a:r>
              <a:rPr lang="ru-RU" sz="3200" i="1">
                <a:solidFill>
                  <a:schemeClr val="tx1"/>
                </a:solidFill>
              </a:rPr>
              <a:t>В эмиграции поэтесса не прижилась</a:t>
            </a:r>
            <a:r>
              <a:rPr lang="ru-RU" sz="3600" i="1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53283" name="Picture 3" descr="77_6366308568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4" y="1700808"/>
            <a:ext cx="3570288" cy="4897437"/>
          </a:xfrm>
          <a:noFill/>
        </p:spPr>
      </p:pic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5976" y="2132856"/>
            <a:ext cx="4788024" cy="50403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Тоска по родине! Давно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Разоблачённая морока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Мне совершенно всё равно –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Где совершенно одинокой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Быть, по каким камням домой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Брести с кошёлкою базарной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 дом, и не знающий, что мой,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Как госпиталь или казарма.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Всяк дом мне чужд, всяк храм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    мне пуст,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И всё - равно, и всё - едино.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Но если по дороге - куст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Встаёт, особенно - рябина…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svetaeva_21.jp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500034" y="857232"/>
            <a:ext cx="3751472" cy="4956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000628" y="571480"/>
            <a:ext cx="3929090" cy="549381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630238" algn="just">
              <a:lnSpc>
                <a:spcPct val="150000"/>
              </a:lnSpc>
            </a:pPr>
            <a:r>
              <a:rPr lang="ru-RU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Мари́на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Ива́новна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Цвета́ева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</a:t>
            </a:r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26 </a:t>
            </a:r>
            <a:r>
              <a:rPr lang="ru-RU" sz="2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сентября </a:t>
            </a:r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(</a:t>
            </a:r>
            <a:r>
              <a:rPr lang="ru-RU" sz="2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8 октября) 1892, Москва, </a:t>
            </a:r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Российская империя </a:t>
            </a:r>
            <a:r>
              <a:rPr lang="ru-RU" sz="2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— 31 августа 1941, Елабуга, СССР)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— русская поэтесса, прозаик, переводчик, один из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крупнейших русских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поэтов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XX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века.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Большинство из созданного Цветаевой в эмиграции осталось неопубликованным. В 1928 в Париже выходит последний прижизненный сборник поэтессы — «После России», включивший в себя стихотворения 1922—1925 годов.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" name="Рисунок 2" descr="foto207-11_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2214554"/>
            <a:ext cx="2428892" cy="3157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714744" y="2214554"/>
            <a:ext cx="507209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Позднее Цветаева пишет об этом так: </a:t>
            </a:r>
          </a:p>
          <a:p>
            <a:pPr indent="539750"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«Моя неудача в эмиграции — в том, что я не эмигрант, что я по духу, то есть по воздуху и по размаху — там, туда, оттуда…».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5586257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Ей не могли простить то, что она по -прежнему не примыкала ни к каким течениям, то, что восторженно приветствовала приехавшего в Париж Маяковского… «Некому прочесть, некого спросить, не с кем порадоваться…», «одна всю жизнь, без книг, без читателей, без друзей…»</a:t>
            </a:r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572560" cy="274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25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15 марта 1937 г. выехала в Москву Ариадна, первой из семьи получив возможность вернуться на родину. 10 октября того же года из Франции бежал Эфрон, оказавшись замешанным в заказном политическом убийстве. </a:t>
            </a:r>
          </a:p>
          <a:p>
            <a:pPr indent="449263" algn="just">
              <a:lnSpc>
                <a:spcPct val="125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В 1939 году Цветаева вернулась в СССР вслед за мужем и дочерью. По приезде жила на даче НКВД в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Болшево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 (ныне Музей-квартира М. И. Цветаевой в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Болшево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).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143504" y="2500306"/>
            <a:ext cx="3643338" cy="4095120"/>
            <a:chOff x="5143504" y="2500306"/>
            <a:chExt cx="3643338" cy="4095120"/>
          </a:xfrm>
        </p:grpSpPr>
        <p:pic>
          <p:nvPicPr>
            <p:cNvPr id="4" name="Рисунок 3" descr="tsvetaeva_31_1939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643570" y="2500306"/>
              <a:ext cx="2500330" cy="3472680"/>
            </a:xfrm>
            <a:prstGeom prst="rect">
              <a:avLst/>
            </a:prstGeom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5143504" y="6072206"/>
              <a:ext cx="3643338" cy="5232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М.И. Цветаева, Франция, 1939 г. Фото на паспорт перед возвращением на Родину</a:t>
              </a:r>
              <a:endParaRPr lang="ru-RU" sz="14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42910" y="3071810"/>
            <a:ext cx="4143404" cy="3106677"/>
            <a:chOff x="642910" y="2987554"/>
            <a:chExt cx="4143404" cy="3106677"/>
          </a:xfrm>
        </p:grpSpPr>
        <p:pic>
          <p:nvPicPr>
            <p:cNvPr id="3" name="Рисунок 2" descr="museum-cvetaeva-muzey_01_big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85786" y="2987554"/>
              <a:ext cx="3929090" cy="27798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642910" y="5786454"/>
              <a:ext cx="4143404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Дом-музей Цветаевой в </a:t>
              </a:r>
              <a:r>
                <a:rPr lang="ru-RU" sz="1400" b="1" i="1" dirty="0" err="1" smtClean="0">
                  <a:solidFill>
                    <a:schemeClr val="bg1">
                      <a:lumMod val="50000"/>
                    </a:schemeClr>
                  </a:solidFill>
                </a:rPr>
                <a:t>Болшево</a:t>
              </a:r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, город Королёв</a:t>
              </a:r>
              <a:endParaRPr lang="ru-RU" sz="14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53578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25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27 августа была арестована дочь Ариадна, 10 октября — Эфрон. В августе 1941 года Сергей Яковлевич был расстрелян; Ариадна после пятнадцати лет репрессий реабилитирована в 1955 году.</a:t>
            </a:r>
          </a:p>
          <a:p>
            <a:pPr indent="360363" algn="just">
              <a:lnSpc>
                <a:spcPct val="125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этот период Цветаева практически не писала стихов, занимаясь переводами.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843628">
            <a:off x="5823742" y="775848"/>
            <a:ext cx="3114684" cy="20764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23120.7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0694" y="3857628"/>
            <a:ext cx="3286148" cy="23331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7" name="Группа 6"/>
          <p:cNvGrpSpPr/>
          <p:nvPr/>
        </p:nvGrpSpPr>
        <p:grpSpPr>
          <a:xfrm>
            <a:off x="785786" y="3357562"/>
            <a:ext cx="4143404" cy="3165297"/>
            <a:chOff x="785786" y="3357562"/>
            <a:chExt cx="4143404" cy="3165297"/>
          </a:xfrm>
        </p:grpSpPr>
        <p:pic>
          <p:nvPicPr>
            <p:cNvPr id="5" name="Рисунок 4" descr="1930_Efron_Ariadna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85786" y="3357562"/>
              <a:ext cx="4071966" cy="2714644"/>
            </a:xfrm>
            <a:prstGeom prst="round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785786" y="6215082"/>
              <a:ext cx="4143404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Сергей Эфрон с дочерью Ариадной (Алей), 1930-е</a:t>
              </a:r>
              <a:endParaRPr lang="ru-RU" sz="14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oT-P_000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000"/>
            <a:ext cx="9144000" cy="8001000"/>
          </a:xfrm>
          <a:prstGeom prst="rect">
            <a:avLst/>
          </a:prstGeom>
          <a:noFill/>
        </p:spPr>
      </p:pic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8229600" cy="138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i="1" dirty="0">
                <a:solidFill>
                  <a:srgbClr val="CC0000"/>
                </a:solidFill>
              </a:rPr>
              <a:t>«</a:t>
            </a:r>
            <a:r>
              <a:rPr lang="ru-RU" sz="2400" i="1" dirty="0">
                <a:solidFill>
                  <a:srgbClr val="CC0000"/>
                </a:solidFill>
              </a:rPr>
              <a:t>Я постепенно утрачиваю чувство реальности: меня - все меньше и меньше… Никто не видит, не знает, что я год ищу глазами – крюк… Я год примеряю смерть. Все уродливо и страшно… Я не хочу умереть. Я хочу не быть…»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95288" y="2420938"/>
            <a:ext cx="4038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Знаю, умру на заре! На которой из двух,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Вместе с которой из двух- не решить по заказу!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Ах, если б можно, чтоб дважды мой факел потух!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Чтоб на вечерней заре и на утренней сразу!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Пляшущим шагом прошла по земле!- Неба дочь!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С полным передником роз!- Ни ростка не наруша!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356100" y="2192338"/>
            <a:ext cx="40386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smtClean="0">
              <a:solidFill>
                <a:srgbClr val="CC0000"/>
              </a:solidFill>
            </a:endParaRPr>
          </a:p>
        </p:txBody>
      </p:sp>
      <p:sp>
        <p:nvSpPr>
          <p:cNvPr id="238602" name="Rectangle 10"/>
          <p:cNvSpPr>
            <a:spLocks noChangeArrowheads="1"/>
          </p:cNvSpPr>
          <p:nvPr/>
        </p:nvSpPr>
        <p:spPr bwMode="auto">
          <a:xfrm>
            <a:off x="4572000" y="3789363"/>
            <a:ext cx="667861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20000"/>
              <a:defRPr/>
            </a:pPr>
            <a:endParaRPr lang="ru-RU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8603" name="Rectangle 11"/>
          <p:cNvSpPr>
            <a:spLocks noChangeArrowheads="1"/>
          </p:cNvSpPr>
          <p:nvPr/>
        </p:nvSpPr>
        <p:spPr bwMode="auto">
          <a:xfrm>
            <a:off x="4572000" y="2349500"/>
            <a:ext cx="4572000" cy="388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Знаю, умру на заре!- Ястребиную ночь!</a:t>
            </a:r>
          </a:p>
          <a:p>
            <a:pPr algn="ctr"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Бог не пошлет по мою лебединую душу!</a:t>
            </a:r>
          </a:p>
          <a:p>
            <a:pPr algn="ctr"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Нежной рукой  отведя </a:t>
            </a:r>
          </a:p>
          <a:p>
            <a:pPr algn="ctr">
              <a:defRPr/>
            </a:pPr>
            <a:r>
              <a:rPr lang="ru-RU" sz="20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нецелованный</a:t>
            </a:r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крест,</a:t>
            </a:r>
          </a:p>
          <a:p>
            <a:pPr algn="ctr"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 щедрое небо рванусь</a:t>
            </a:r>
          </a:p>
          <a:p>
            <a:pPr algn="ctr"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за последним приветом.</a:t>
            </a:r>
          </a:p>
          <a:p>
            <a:pPr algn="ctr"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Прорезь зари- и ответной </a:t>
            </a:r>
          </a:p>
          <a:p>
            <a:pPr algn="ctr"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улыбки прорез…</a:t>
            </a:r>
          </a:p>
          <a:p>
            <a:pPr algn="ctr"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-Я и в предсмертной икоте </a:t>
            </a:r>
          </a:p>
          <a:p>
            <a:pPr algn="ctr"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останусь поэтом!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20000"/>
              <a:defRPr/>
            </a:pPr>
            <a:endParaRPr lang="ru-RU" sz="20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31 августа 1941 года Марина Цветаева покончила жизнь самоубийством, повесилась в доме, куда вместе с сыном была определена на постой. Она оставила три предсмертные записки: тем, кто будет её хоронить («эвакуированным», Асеевым и сыну).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14348" y="2357430"/>
            <a:ext cx="3714776" cy="3022421"/>
            <a:chOff x="714348" y="2357430"/>
            <a:chExt cx="3714776" cy="3022421"/>
          </a:xfrm>
        </p:grpSpPr>
        <p:pic>
          <p:nvPicPr>
            <p:cNvPr id="3" name="Рисунок 2" descr="fota20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000100" y="2357430"/>
              <a:ext cx="3286148" cy="2585104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tx1">
                  <a:lumMod val="95000"/>
                  <a:lumOff val="5000"/>
                  <a:alpha val="60000"/>
                </a:schemeClr>
              </a:glo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714348" y="5072074"/>
              <a:ext cx="3714776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Дом, где покончила с собой М.И. Цветаева</a:t>
              </a:r>
              <a:endParaRPr lang="ru-RU" sz="14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071802" y="2285992"/>
            <a:ext cx="5572164" cy="4111120"/>
            <a:chOff x="3071802" y="2285992"/>
            <a:chExt cx="5572164" cy="4111120"/>
          </a:xfrm>
        </p:grpSpPr>
        <p:pic>
          <p:nvPicPr>
            <p:cNvPr id="6" name="Рисунок 5" descr="14625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429256" y="2285992"/>
              <a:ext cx="3214710" cy="41111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3071802" y="6072207"/>
              <a:ext cx="2286016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Посмертная записка сыну</a:t>
              </a:r>
              <a:endParaRPr lang="ru-RU" sz="14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4572000" cy="19874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363" algn="just">
              <a:lnSpc>
                <a:spcPct val="125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Марина Цветаева похоронена 2 сентября 1941 года на Петропавловском кладбище в г. Елабуге. Точное расположение её могилы неизвестно.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" name="Picture 4" descr="img3228могил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428604"/>
            <a:ext cx="2968391" cy="2225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357686" y="3357562"/>
            <a:ext cx="450059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25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 высоком берегу Оки, в её любимом городе Таруса согласно воле Цветаевой установлен камень (тарусский доломит) с надписью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«Здесь хотела бы лежать Марина Цветаева».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Рисунок 4" descr="2011-10-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472" y="3571876"/>
            <a:ext cx="3571900" cy="2378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KoT-P_000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9186" name="Picture 2" descr="mc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064" y="836712"/>
            <a:ext cx="3654276" cy="4932152"/>
          </a:xfrm>
          <a:noFill/>
        </p:spPr>
      </p:pic>
      <p:sp>
        <p:nvSpPr>
          <p:cNvPr id="3491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385887"/>
            <a:ext cx="4896544" cy="5472113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ru-RU" sz="2400" b="1" i="1" dirty="0" smtClean="0"/>
              <a:t>Если душа родилась крылатой -</a:t>
            </a:r>
          </a:p>
          <a:p>
            <a:pPr eaLnBrk="1" hangingPunct="1">
              <a:buFontTx/>
              <a:buNone/>
            </a:pPr>
            <a:r>
              <a:rPr lang="ru-RU" sz="2400" b="1" i="1" dirty="0" smtClean="0"/>
              <a:t>Что ей хоромы - и что ей хаты! </a:t>
            </a:r>
          </a:p>
          <a:p>
            <a:pPr eaLnBrk="1" hangingPunct="1">
              <a:buFontTx/>
              <a:buNone/>
            </a:pPr>
            <a:r>
              <a:rPr lang="ru-RU" sz="2400" b="1" i="1" dirty="0" smtClean="0"/>
              <a:t>Что </a:t>
            </a:r>
            <a:r>
              <a:rPr lang="ru-RU" sz="2400" b="1" i="1" dirty="0" err="1" smtClean="0"/>
              <a:t>Чингиз</a:t>
            </a:r>
            <a:r>
              <a:rPr lang="ru-RU" sz="2400" b="1" i="1" dirty="0" smtClean="0"/>
              <a:t>  хан ей и что  –  Орда !</a:t>
            </a:r>
          </a:p>
          <a:p>
            <a:pPr eaLnBrk="1" hangingPunct="1">
              <a:buFontTx/>
              <a:buNone/>
            </a:pPr>
            <a:r>
              <a:rPr lang="ru-RU" sz="2400" b="1" i="1" dirty="0" smtClean="0"/>
              <a:t> Два на миру у меня врага, </a:t>
            </a:r>
          </a:p>
          <a:p>
            <a:pPr eaLnBrk="1" hangingPunct="1">
              <a:buFontTx/>
              <a:buNone/>
            </a:pPr>
            <a:r>
              <a:rPr lang="ru-RU" sz="2400" b="1" i="1" dirty="0" smtClean="0"/>
              <a:t>Два на миру у меня врага,</a:t>
            </a:r>
          </a:p>
          <a:p>
            <a:pPr eaLnBrk="1" hangingPunct="1">
              <a:buFontTx/>
              <a:buNone/>
            </a:pPr>
            <a:r>
              <a:rPr lang="ru-RU" sz="2400" b="1" i="1" dirty="0" smtClean="0"/>
              <a:t> Два близнеца, неразрывно-слитых:</a:t>
            </a:r>
          </a:p>
          <a:p>
            <a:pPr eaLnBrk="1" hangingPunct="1">
              <a:buFontTx/>
              <a:buNone/>
            </a:pPr>
            <a:r>
              <a:rPr lang="ru-RU" sz="2400" b="1" i="1" dirty="0" smtClean="0"/>
              <a:t>Голод голодных – и сытость сытых!</a:t>
            </a:r>
          </a:p>
          <a:p>
            <a:pPr algn="r" eaLnBrk="1" hangingPunct="1">
              <a:buFontTx/>
              <a:buNone/>
            </a:pPr>
            <a:r>
              <a:rPr lang="ru-RU" sz="2400" b="1" i="1" dirty="0" smtClean="0"/>
              <a:t>18 августа 1918г.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4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4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0"/>
                                        <p:tgtEl>
                                          <p:spTgt spid="34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KoT-P_000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8264"/>
          </a:xfrm>
          <a:prstGeom prst="rect">
            <a:avLst/>
          </a:prstGeom>
          <a:noFill/>
        </p:spPr>
      </p:pic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i="1" dirty="0">
                <a:solidFill>
                  <a:srgbClr val="FF0000"/>
                </a:solidFill>
              </a:rPr>
              <a:t>Поэзия Цветаевой требует встречной работы мысли. Но стихи ее узнаешь безошибочно: по особым, неповторимым ритмам, </a:t>
            </a:r>
            <a:r>
              <a:rPr lang="ru-RU" sz="2000" i="1" dirty="0" err="1">
                <a:solidFill>
                  <a:srgbClr val="FF0000"/>
                </a:solidFill>
              </a:rPr>
              <a:t>необщей</a:t>
            </a:r>
            <a:r>
              <a:rPr lang="ru-RU" sz="2000" i="1" dirty="0">
                <a:solidFill>
                  <a:srgbClr val="FF0000"/>
                </a:solidFill>
              </a:rPr>
              <a:t> интонации. Поэтесса безоглядно ломала инерцию старых, привычных для слуха ритмов. Ее ритмика все время настораживает внимание. </a:t>
            </a:r>
            <a:br>
              <a:rPr lang="ru-RU" sz="2000" i="1" dirty="0">
                <a:solidFill>
                  <a:srgbClr val="FF0000"/>
                </a:solidFill>
              </a:rPr>
            </a:br>
            <a:r>
              <a:rPr lang="ru-RU" sz="2000" i="1" dirty="0">
                <a:solidFill>
                  <a:srgbClr val="FF0000"/>
                </a:solidFill>
              </a:rPr>
              <a:t>Это – как «физическое сердцебиение»…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2" y="2060575"/>
            <a:ext cx="4247703" cy="4114800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000" b="1" i="1" dirty="0"/>
              <a:t>Точно гору несла в подоле-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000" b="1" i="1" dirty="0"/>
              <a:t>Всего тела боль!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000" b="1" i="1" dirty="0"/>
              <a:t>Я любовь узнаю по боли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000" b="1" i="1" dirty="0"/>
              <a:t>Всего тела вдоль.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000" b="1" i="1" dirty="0"/>
              <a:t>Точно поле во мне разъяли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000" b="1" i="1" dirty="0"/>
              <a:t>Для любой грозы.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000" b="1" i="1" dirty="0"/>
              <a:t>Я любовь узнаю по дали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000" b="1" i="1" dirty="0"/>
              <a:t>Всех и вся вблизи.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000" b="1" i="1" dirty="0"/>
              <a:t>Точно нору во мне прорыли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000" b="1" i="1" dirty="0"/>
              <a:t>До основ, где смоль.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000" b="1" i="1" dirty="0"/>
              <a:t>Я любовь узнаю по жиле, всего тела вдоль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000" b="1" i="1" dirty="0"/>
              <a:t>Стонущей. Сквозняком как гривой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000" b="1" i="1" dirty="0"/>
              <a:t>Овеваясь гунн: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2133600"/>
            <a:ext cx="4038600" cy="41148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000" b="1" i="1" dirty="0"/>
              <a:t>Я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/>
              <a:t>любовь узнаю по срыву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000" b="1" i="1" dirty="0"/>
              <a:t>Самых верных струн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000" b="1" i="1" dirty="0"/>
              <a:t>Горловых,- горловых ущелий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000" b="1" i="1" dirty="0"/>
              <a:t>Ржавь, живая соль.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000" b="1" i="1" dirty="0"/>
              <a:t>Я любовь узнаю по щели,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000" b="1" i="1" dirty="0"/>
              <a:t>Нет! – по трели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000" b="1" i="1" dirty="0"/>
              <a:t>Всего тела вдоль!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1800" dirty="0"/>
          </a:p>
        </p:txBody>
      </p:sp>
      <p:pic>
        <p:nvPicPr>
          <p:cNvPr id="33797" name="Picture 7" descr="iПортр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7027863" y="4365625"/>
            <a:ext cx="21161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oT-P_000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52"/>
            <a:ext cx="9144000" cy="6948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Цветаева- поэт трагического мироощущения. Цветаева говорила, что родилась «мимо времени».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357298"/>
            <a:ext cx="4038600" cy="4525963"/>
          </a:xfrm>
        </p:spPr>
        <p:txBody>
          <a:bodyPr>
            <a:noAutofit/>
          </a:bodyPr>
          <a:lstStyle/>
          <a:p>
            <a:r>
              <a:rPr lang="ru-RU" dirty="0" smtClean="0"/>
              <a:t>Она ни вписывалась ни в одну культуру. Дисгармония с миром.</a:t>
            </a:r>
          </a:p>
          <a:p>
            <a:r>
              <a:rPr lang="ru-RU" dirty="0" smtClean="0"/>
              <a:t>Система взглядов Цветаевой- «философия дискомфорта» – И. Бродский.</a:t>
            </a:r>
          </a:p>
          <a:p>
            <a:r>
              <a:rPr lang="ru-RU" dirty="0" smtClean="0"/>
              <a:t> Единственный дом – «ее Москва»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357298"/>
            <a:ext cx="4038600" cy="4525963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Лирич</a:t>
            </a:r>
            <a:r>
              <a:rPr lang="ru-RU" sz="2000" dirty="0" smtClean="0"/>
              <a:t>. сюжет всегда разворачивается в наст. времени, даже если это воспоминания. </a:t>
            </a:r>
          </a:p>
          <a:p>
            <a:r>
              <a:rPr lang="ru-RU" sz="2000" dirty="0" smtClean="0"/>
              <a:t>В будущем ничего определенного, только- смерть </a:t>
            </a:r>
          </a:p>
          <a:p>
            <a:r>
              <a:rPr lang="ru-RU" sz="2000" i="1" dirty="0" smtClean="0"/>
              <a:t>«Я совсем не верю в существование  бога и загробной жизни. Отсюда- безнадежность, ужас старости и смерти. Полная неспособность молиться и покоряться. Безумная любовь к жизни, судорожная, лихорадочная жажда жить»</a:t>
            </a:r>
            <a:endParaRPr lang="ru-RU" sz="2000" i="1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KoT-P_000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2499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88913"/>
            <a:ext cx="8267700" cy="6669087"/>
          </a:xfrm>
        </p:spPr>
        <p:txBody>
          <a:bodyPr>
            <a:normAutofit fontScale="70000" lnSpcReduction="20000"/>
          </a:bodyPr>
          <a:lstStyle/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800" b="1" dirty="0"/>
              <a:t>Стихи Цветаевой – это в большинстве своем диалог с любимыми, родными, близкими, друзьями, учителями.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3800" b="1" dirty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800" dirty="0"/>
              <a:t>Среди них – А.С. Пушкин. Ему в своем творчестве она отводит особую роль.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800" dirty="0"/>
              <a:t>(Ее привлекает мысли о бунтарской личности, о свободе творчества</a:t>
            </a:r>
            <a:r>
              <a:rPr lang="ru-RU" sz="3800" dirty="0" smtClean="0"/>
              <a:t>)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3800" dirty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800" dirty="0"/>
              <a:t>Близость с поэтами-символистами( преклоняется перед А. </a:t>
            </a:r>
            <a:r>
              <a:rPr lang="ru-RU" sz="3800" dirty="0" smtClean="0"/>
              <a:t>Блоком) </a:t>
            </a:r>
            <a:r>
              <a:rPr lang="ru-RU" sz="3800" dirty="0"/>
              <a:t>– привлекают таинство поэтического мира, настроение безысходности, музыкальность стиха</a:t>
            </a:r>
            <a:r>
              <a:rPr lang="ru-RU" sz="3800" dirty="0" smtClean="0"/>
              <a:t>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3800" dirty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800" dirty="0"/>
              <a:t>Земные чувства, открытость поэзии сближает ее с акмеистами. (Ее увлеченность поэзией А. Ахматовой, ей посвятила цикл стихов. Близки тонким психологизмом, лиризмом, глубиной чувств, яркими детальными сравнениями</a:t>
            </a:r>
            <a:r>
              <a:rPr lang="ru-RU" sz="3800" dirty="0" smtClean="0"/>
              <a:t>).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3800" dirty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800" dirty="0"/>
              <a:t>Знакомство с В. Маяковским. Она покорена силой и новизной его стихов. Мужской, взрывной стих становится главным в ее стиле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3800" b="1" dirty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3800" b="1" dirty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2400" b="1" dirty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2400" b="1" dirty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1600" b="1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643998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9875" algn="just"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Марина Цветаева родилась 26 сентября (8 октября) 1892 года в Москве, в день, когда православная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церковь празднует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память евангелиста Иоанна Богослова. Это совпадение нашло отражение в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нескольких стихотворениях поэта.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Picture 4" descr="31марин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356992"/>
            <a:ext cx="4857784" cy="3306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39544" y="2229810"/>
            <a:ext cx="4104456" cy="462819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Красною кистью </a:t>
            </a:r>
            <a:endParaRPr lang="ru-RU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Рябина </a:t>
            </a:r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зажглась. </a:t>
            </a:r>
            <a:endParaRPr lang="ru-RU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Падали </a:t>
            </a:r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листья, </a:t>
            </a:r>
            <a:endParaRPr lang="ru-RU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 </a:t>
            </a:r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родилась.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Спорили сотни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Колоколов.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День был субботний: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Иоанн Богослов</a:t>
            </a: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.</a:t>
            </a:r>
            <a:endParaRPr lang="en-US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Мне и доныне хочется грызть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Жаркой рябины горькую кисть.</a:t>
            </a:r>
            <a:endParaRPr lang="ru-RU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6" name="Рисунок 5" descr="bb91320ea8a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214243">
            <a:off x="118755" y="1849962"/>
            <a:ext cx="2643174" cy="3557603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KoT-P_000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5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49275"/>
            <a:ext cx="8964613" cy="6048375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/>
              <a:t>Лирическая героиня Цветаевой – женщина гордая, сильная, решительная, любящая, верная, своевольная. Она способна на дружбу и любовь</a:t>
            </a:r>
            <a:r>
              <a:rPr lang="ru-RU" dirty="0" smtClean="0"/>
              <a:t>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dirty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/>
              <a:t>В образе лирической героини раскрывается личность автора. «Стихи- мой дневник», - писала Цветаева. А дневнику доверяют сокровенные мысли, тайны, мечты надежды</a:t>
            </a:r>
            <a:r>
              <a:rPr lang="ru-RU" dirty="0" smtClean="0"/>
              <a:t>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dirty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/>
              <a:t>Темы: любви, дружбы, назначении поэта, Родины, странничества</a:t>
            </a:r>
            <a:r>
              <a:rPr lang="ru-RU" dirty="0" smtClean="0"/>
              <a:t>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dirty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/>
              <a:t>Сила ее стихов – не в зрительных образах, а в потоке все время меняющихся, гибких ритмов. Ее стихи мелодичны, задушевны,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dirty="0"/>
              <a:t>чарующи, им свойственен тонкий психологизм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KoT-P_000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412875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smtClean="0"/>
              <a:t>К вам всем, что мне</a:t>
            </a:r>
          </a:p>
          <a:p>
            <a:pPr algn="ctr" eaLnBrk="1" hangingPunct="1">
              <a:buFontTx/>
              <a:buNone/>
            </a:pPr>
            <a:r>
              <a:rPr lang="ru-RU" sz="4000" b="1" smtClean="0"/>
              <a:t>Ни в чем не знавшей меры,</a:t>
            </a:r>
          </a:p>
          <a:p>
            <a:pPr algn="ctr" eaLnBrk="1" hangingPunct="1">
              <a:buFontTx/>
              <a:buNone/>
            </a:pPr>
            <a:r>
              <a:rPr lang="ru-RU" sz="4000" b="1" smtClean="0"/>
              <a:t>Чужие и свои.</a:t>
            </a:r>
          </a:p>
          <a:p>
            <a:pPr algn="ctr" eaLnBrk="1" hangingPunct="1">
              <a:buFontTx/>
              <a:buNone/>
            </a:pPr>
            <a:r>
              <a:rPr lang="ru-RU" sz="4000" b="1" smtClean="0"/>
              <a:t>Я обращаюсь с требованьем веры</a:t>
            </a:r>
          </a:p>
          <a:p>
            <a:pPr algn="ctr" eaLnBrk="1" hangingPunct="1">
              <a:buFontTx/>
              <a:buNone/>
            </a:pPr>
            <a:r>
              <a:rPr lang="ru-RU" sz="4000" b="1" smtClean="0"/>
              <a:t>И с просьбой о любви.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332656"/>
            <a:ext cx="457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 algn="just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Её отец, Иван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Владимирович, - профессор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Московского университета, известный филолог 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искусствовед; стал в дальнейшем директором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Румянцевского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музея и основателем Музея изящных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искусств (ныне музей изобразительных искусств им. Пушкина).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4" name="Picture 7" descr="&quot;И. В. Цветаев, отец поэта. 1903 г.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14282" y="642918"/>
            <a:ext cx="4000528" cy="5040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&quot;М. А. Мейн (Цветаева), мать поэта.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214942" y="714356"/>
            <a:ext cx="3702765" cy="4929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785794"/>
            <a:ext cx="464347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Мать, Мария Александровна </a:t>
            </a:r>
            <a:r>
              <a:rPr lang="ru-RU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Мейн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(по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происхождению — из обрусевшей польско-немецкой семьи), была пианисткой, ученицей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Антона Рубинштейна.</a:t>
            </a:r>
          </a:p>
          <a:p>
            <a:pPr indent="539750" algn="just">
              <a:lnSpc>
                <a:spcPct val="150000"/>
              </a:lnSpc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Огромное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влияние на Марину, на формирование её характера оказывала мать.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Она мечтала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видеть дочь музыкантом.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T-P_000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3" descr="OtsetTsve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528" y="260648"/>
            <a:ext cx="2000250" cy="2232025"/>
          </a:xfrm>
          <a:noFill/>
        </p:spPr>
      </p:pic>
      <p:pic>
        <p:nvPicPr>
          <p:cNvPr id="9219" name="Picture 4" descr="foto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23728" y="2605087"/>
            <a:ext cx="5435600" cy="4252913"/>
          </a:xfrm>
          <a:noFill/>
        </p:spPr>
      </p:pic>
      <p:pic>
        <p:nvPicPr>
          <p:cNvPr id="9220" name="Picture 5" descr="MatTsve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051675" y="188640"/>
            <a:ext cx="2092325" cy="2332038"/>
          </a:xfrm>
          <a:noFill/>
        </p:spPr>
      </p:pic>
      <p:sp>
        <p:nvSpPr>
          <p:cNvPr id="347142" name="Text Box 6"/>
          <p:cNvSpPr txBox="1">
            <a:spLocks noChangeArrowheads="1"/>
          </p:cNvSpPr>
          <p:nvPr/>
        </p:nvSpPr>
        <p:spPr bwMode="auto">
          <a:xfrm>
            <a:off x="0" y="2420938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Arial" charset="0"/>
              </a:rPr>
              <a:t>И.В.Цветаев</a:t>
            </a:r>
          </a:p>
        </p:txBody>
      </p:sp>
      <p:sp>
        <p:nvSpPr>
          <p:cNvPr id="347143" name="Text Box 7"/>
          <p:cNvSpPr txBox="1">
            <a:spLocks noChangeArrowheads="1"/>
          </p:cNvSpPr>
          <p:nvPr/>
        </p:nvSpPr>
        <p:spPr bwMode="auto">
          <a:xfrm>
            <a:off x="6084888" y="2492375"/>
            <a:ext cx="331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Arial" charset="0"/>
              </a:rPr>
              <a:t>М.А.Цветаева (</a:t>
            </a:r>
            <a:r>
              <a:rPr lang="ru-RU" sz="2400" b="1" dirty="0" err="1">
                <a:latin typeface="Arial" charset="0"/>
              </a:rPr>
              <a:t>Мейн</a:t>
            </a:r>
            <a:r>
              <a:rPr lang="ru-RU" sz="2400" b="1" dirty="0">
                <a:latin typeface="Arial" charset="0"/>
              </a:rPr>
              <a:t>)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3143250" y="6286500"/>
            <a:ext cx="396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347145" name="Text Box 9"/>
          <p:cNvSpPr txBox="1">
            <a:spLocks noChangeArrowheads="1"/>
          </p:cNvSpPr>
          <p:nvPr/>
        </p:nvSpPr>
        <p:spPr bwMode="auto">
          <a:xfrm>
            <a:off x="2483768" y="6461125"/>
            <a:ext cx="4176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0000CC"/>
                </a:solidFill>
                <a:latin typeface="Arial" charset="0"/>
              </a:rPr>
              <a:t>               </a:t>
            </a:r>
            <a:r>
              <a:rPr lang="ru-RU" sz="2000" b="1" dirty="0">
                <a:latin typeface="Arial" charset="0"/>
              </a:rPr>
              <a:t>Семья Цветаевых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7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7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7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7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47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47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graphnet.ru/images/1804427_krasivye-fony-dlya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pic>
        <p:nvPicPr>
          <p:cNvPr id="351234" name="Picture 2" descr="Цветае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3950" y="0"/>
            <a:ext cx="2940050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142844" y="2143116"/>
            <a:ext cx="63373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Arial" charset="0"/>
              </a:rPr>
              <a:t>Кто создан из камня, кто создан из глины,-</a:t>
            </a:r>
          </a:p>
          <a:p>
            <a:pPr>
              <a:spcBef>
                <a:spcPct val="50000"/>
              </a:spcBef>
            </a:pPr>
            <a:r>
              <a:rPr lang="ru-RU" sz="3600" b="1" dirty="0">
                <a:latin typeface="Arial" charset="0"/>
              </a:rPr>
              <a:t>А я серебрюсь и сверкаю!</a:t>
            </a:r>
          </a:p>
          <a:p>
            <a:pPr>
              <a:spcBef>
                <a:spcPct val="50000"/>
              </a:spcBef>
            </a:pPr>
            <a:r>
              <a:rPr lang="ru-RU" sz="3600" b="1" dirty="0">
                <a:latin typeface="Arial" charset="0"/>
              </a:rPr>
              <a:t> Мне дело- измена,</a:t>
            </a:r>
          </a:p>
          <a:p>
            <a:pPr>
              <a:spcBef>
                <a:spcPct val="50000"/>
              </a:spcBef>
            </a:pPr>
            <a:r>
              <a:rPr lang="ru-RU" sz="3600" b="1" dirty="0">
                <a:latin typeface="Arial" charset="0"/>
              </a:rPr>
              <a:t>Мне имя- Марина,</a:t>
            </a:r>
          </a:p>
          <a:p>
            <a:pPr>
              <a:spcBef>
                <a:spcPct val="50000"/>
              </a:spcBef>
            </a:pPr>
            <a:r>
              <a:rPr lang="ru-RU" sz="3600" b="1" dirty="0">
                <a:latin typeface="Arial" charset="0"/>
              </a:rPr>
              <a:t>Я- бренная пена морская</a:t>
            </a:r>
            <a:r>
              <a:rPr lang="ru-RU" sz="2400" b="1" dirty="0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406 0.16717 C -0.60104 0.17572 -0.60312 0.19006 -0.59514 0.203 C -0.58611 0.2178 -0.57916 0.22035 -0.56493 0.22428 C -0.55278 0.22289 -0.54062 0.22219 -0.52847 0.21988 C -0.51909 0.21803 -0.50764 0.2104 -0.49826 0.20717 C -0.4967 0.20578 -0.49514 0.20393 -0.4934 0.203 C -0.49149 0.20185 -0.48889 0.20254 -0.48715 0.20092 C -0.48455 0.19884 -0.48316 0.19468 -0.48073 0.19237 C -0.46319 0.1748 -0.48264 0.19838 -0.47118 0.18404 C -0.47066 0.18127 -0.471 0.1778 -0.46962 0.17549 C -0.46857 0.17318 -0.46528 0.17295 -0.46337 0.17133 C -0.46215 0.17017 -0.46093 0.16878 -0.46007 0.16717 C -0.45503 0.15884 -0.45347 0.15144 -0.44757 0.14381 C -0.44548 0.13826 -0.44218 0.13318 -0.44114 0.12693 C -0.4408 0.12347 -0.4408 0.11977 -0.43975 0.1163 C -0.43802 0.11052 -0.43455 0.10543 -0.43316 0.09942 C -0.43212 0.09526 -0.43125 0.09087 -0.43003 0.0867 C -0.42743 0.07722 -0.42326 0.0726 -0.42048 0.06358 C -0.41128 0.03283 -0.40156 0.01526 -0.37604 0.00855 C -0.36284 0.00925 -0.34948 0.00878 -0.33628 0.01063 C -0.32708 0.01179 -0.33264 0.01526 -0.32673 0.01919 C -0.32378 0.02127 -0.32048 0.02196 -0.31736 0.02335 C -0.31302 0.02913 -0.30868 0.03237 -0.30295 0.03607 C -0.29896 0.04693 -0.29462 0.05202 -0.28715 0.05919 C -0.28159 0.07514 -0.28403 0.09063 -0.26962 0.09526 C -0.26389 0.11121 -0.2585 0.13133 -0.24896 0.14381 C -0.24462 0.15561 -0.24271 0.15237 -0.23628 0.16069 C -0.23125 0.1674 -0.22847 0.17503 -0.22205 0.17988 C -0.21788 0.18289 -0.21354 0.18543 -0.20937 0.18821 C -0.20729 0.18959 -0.20295 0.19237 -0.20295 0.1926 C -0.196 0.20208 -0.18212 0.20254 -0.17291 0.20509 C -0.15278 0.2037 -0.13264 0.20347 -0.1125 0.20092 C -0.11059 0.20069 -0.10937 0.19792 -0.10781 0.19676 C -0.09653 0.18844 -0.08593 0.17896 -0.07448 0.17133 C -0.06875 0.16046 -0.06493 0.16069 -0.0585 0.15237 C -0.05052 0.14173 -0.06093 0.15584 -0.05225 0.13965 C -0.04791 0.13133 -0.04236 0.12439 -0.03784 0.1163 C -0.02986 0.10219 -0.02343 0.07954 -0.01406 0.06774 C -0.00694 0.04809 0.00972 0.0185 0.00972 -0.00416 " pathEditMode="relative" rAng="0" ptsTypes="ffffffffffffffffffffffffffffffffffffffA">
                                      <p:cBhvr>
                                        <p:cTn id="6" dur="2000" fill="hold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00" y="-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406 0.16717 C -0.60104 0.17572 -0.60312 0.19006 -0.59514 0.203 C -0.58611 0.2178 -0.57916 0.22035 -0.56493 0.22428 C -0.55278 0.22289 -0.54062 0.22219 -0.52847 0.21988 C -0.51909 0.21803 -0.50764 0.2104 -0.49826 0.20717 C -0.4967 0.20578 -0.49514 0.20393 -0.4934 0.203 C -0.49149 0.20185 -0.48889 0.20254 -0.48715 0.20092 C -0.48455 0.19884 -0.48316 0.19468 -0.48073 0.19237 C -0.46319 0.1748 -0.48264 0.19838 -0.47118 0.18404 C -0.47066 0.18127 -0.471 0.1778 -0.46962 0.17549 C -0.46857 0.17318 -0.46528 0.17295 -0.46337 0.17133 C -0.46215 0.17017 -0.46093 0.16878 -0.46007 0.16717 C -0.45503 0.15884 -0.45347 0.15144 -0.44757 0.14381 C -0.44548 0.13826 -0.44218 0.13318 -0.44114 0.12693 C -0.4408 0.12347 -0.4408 0.11977 -0.43975 0.1163 C -0.43802 0.11052 -0.43455 0.10543 -0.43316 0.09942 C -0.43212 0.09526 -0.43125 0.09087 -0.43003 0.0867 C -0.42743 0.07722 -0.42326 0.0726 -0.42048 0.06358 C -0.41128 0.03283 -0.40156 0.01526 -0.37604 0.00855 C -0.36284 0.00925 -0.34948 0.00878 -0.33628 0.01063 C -0.32708 0.01179 -0.33264 0.01526 -0.32673 0.01919 C -0.32378 0.02127 -0.32048 0.02196 -0.31736 0.02335 C -0.31302 0.02913 -0.30868 0.03237 -0.30295 0.03607 C -0.29896 0.04693 -0.29462 0.05202 -0.28715 0.05919 C -0.28159 0.07514 -0.28403 0.09063 -0.26962 0.09526 C -0.26389 0.11121 -0.2585 0.13133 -0.24896 0.14381 C -0.24462 0.15561 -0.24271 0.15237 -0.23628 0.16069 C -0.23125 0.1674 -0.22847 0.17503 -0.22205 0.17988 C -0.21788 0.18289 -0.21354 0.18543 -0.20937 0.18821 C -0.20729 0.18959 -0.20295 0.19237 -0.20295 0.1926 C -0.196 0.20208 -0.18212 0.20254 -0.17291 0.20509 C -0.15278 0.2037 -0.13264 0.20347 -0.1125 0.20092 C -0.11059 0.20069 -0.10937 0.19792 -0.10781 0.19676 C -0.09653 0.18844 -0.08593 0.17896 -0.07448 0.17133 C -0.06875 0.16046 -0.06493 0.16069 -0.0585 0.15237 C -0.05052 0.14173 -0.06093 0.15584 -0.05225 0.13965 C -0.04791 0.13133 -0.04236 0.12439 -0.03784 0.1163 C -0.02986 0.10219 -0.02343 0.07954 -0.01406 0.06774 C -0.00694 0.04809 0.00972 0.0185 0.00972 -0.00416 " pathEditMode="relative" rAng="0" ptsTypes="ffffffffffffffffffffffffffffffffffffffA">
                                      <p:cBhvr>
                                        <p:cTn id="9" dur="2000" fill="hold"/>
                                        <p:tgtEl>
                                          <p:spTgt spid="35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00" y="-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406 0.16717 C -0.60104 0.17572 -0.60312 0.19006 -0.59514 0.203 C -0.58611 0.2178 -0.57916 0.22035 -0.56493 0.22428 C -0.55278 0.22289 -0.54062 0.22219 -0.52847 0.21988 C -0.51909 0.21803 -0.50764 0.2104 -0.49826 0.20717 C -0.4967 0.20578 -0.49514 0.20393 -0.4934 0.203 C -0.49149 0.20185 -0.48889 0.20254 -0.48715 0.20092 C -0.48455 0.19884 -0.48316 0.19468 -0.48073 0.19237 C -0.46319 0.1748 -0.48264 0.19838 -0.47118 0.18404 C -0.47066 0.18127 -0.471 0.1778 -0.46962 0.17549 C -0.46857 0.17318 -0.46528 0.17295 -0.46337 0.17133 C -0.46215 0.17017 -0.46093 0.16878 -0.46007 0.16717 C -0.45503 0.15884 -0.45347 0.15144 -0.44757 0.14381 C -0.44548 0.13826 -0.44218 0.13318 -0.44114 0.12693 C -0.4408 0.12347 -0.4408 0.11977 -0.43975 0.1163 C -0.43802 0.11052 -0.43455 0.10543 -0.43316 0.09942 C -0.43212 0.09526 -0.43125 0.09087 -0.43003 0.0867 C -0.42743 0.07722 -0.42326 0.0726 -0.42048 0.06358 C -0.41128 0.03283 -0.40156 0.01526 -0.37604 0.00855 C -0.36284 0.00925 -0.34948 0.00878 -0.33628 0.01063 C -0.32708 0.01179 -0.33264 0.01526 -0.32673 0.01919 C -0.32378 0.02127 -0.32048 0.02196 -0.31736 0.02335 C -0.31302 0.02913 -0.30868 0.03237 -0.30295 0.03607 C -0.29896 0.04693 -0.29462 0.05202 -0.28715 0.05919 C -0.28159 0.07514 -0.28403 0.09063 -0.26962 0.09526 C -0.26389 0.11121 -0.2585 0.13133 -0.24896 0.14381 C -0.24462 0.15561 -0.24271 0.15237 -0.23628 0.16069 C -0.23125 0.1674 -0.22847 0.17503 -0.22205 0.17988 C -0.21788 0.18289 -0.21354 0.18543 -0.20937 0.18821 C -0.20729 0.18959 -0.20295 0.19237 -0.20295 0.1926 C -0.196 0.20208 -0.18212 0.20254 -0.17291 0.20509 C -0.15278 0.2037 -0.13264 0.20347 -0.1125 0.20092 C -0.11059 0.20069 -0.10937 0.19792 -0.10781 0.19676 C -0.09653 0.18844 -0.08593 0.17896 -0.07448 0.17133 C -0.06875 0.16046 -0.06493 0.16069 -0.0585 0.15237 C -0.05052 0.14173 -0.06093 0.15584 -0.05225 0.13965 C -0.04791 0.13133 -0.04236 0.12439 -0.03784 0.1163 C -0.02986 0.10219 -0.02343 0.07954 -0.01406 0.06774 C -0.00694 0.04809 0.00972 0.0185 0.00972 -0.00416 " pathEditMode="relative" rAng="0" ptsTypes="ffffffffffffffffffffffffffffffffffffffA">
                                      <p:cBhvr>
                                        <p:cTn id="12" dur="2000" fill="hold"/>
                                        <p:tgtEl>
                                          <p:spTgt spid="35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00" y="-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406 0.16717 C -0.60104 0.17572 -0.60312 0.19006 -0.59514 0.203 C -0.58611 0.2178 -0.57916 0.22035 -0.56493 0.22428 C -0.55278 0.22289 -0.54062 0.22219 -0.52847 0.21988 C -0.51909 0.21803 -0.50764 0.2104 -0.49826 0.20717 C -0.4967 0.20578 -0.49514 0.20393 -0.4934 0.203 C -0.49149 0.20185 -0.48889 0.20254 -0.48715 0.20092 C -0.48455 0.19884 -0.48316 0.19468 -0.48073 0.19237 C -0.46319 0.1748 -0.48264 0.19838 -0.47118 0.18404 C -0.47066 0.18127 -0.471 0.1778 -0.46962 0.17549 C -0.46857 0.17318 -0.46528 0.17295 -0.46337 0.17133 C -0.46215 0.17017 -0.46093 0.16878 -0.46007 0.16717 C -0.45503 0.15884 -0.45347 0.15144 -0.44757 0.14381 C -0.44548 0.13826 -0.44218 0.13318 -0.44114 0.12693 C -0.4408 0.12347 -0.4408 0.11977 -0.43975 0.1163 C -0.43802 0.11052 -0.43455 0.10543 -0.43316 0.09942 C -0.43212 0.09526 -0.43125 0.09087 -0.43003 0.0867 C -0.42743 0.07722 -0.42326 0.0726 -0.42048 0.06358 C -0.41128 0.03283 -0.40156 0.01526 -0.37604 0.00855 C -0.36284 0.00925 -0.34948 0.00878 -0.33628 0.01063 C -0.32708 0.01179 -0.33264 0.01526 -0.32673 0.01919 C -0.32378 0.02127 -0.32048 0.02196 -0.31736 0.02335 C -0.31302 0.02913 -0.30868 0.03237 -0.30295 0.03607 C -0.29896 0.04693 -0.29462 0.05202 -0.28715 0.05919 C -0.28159 0.07514 -0.28403 0.09063 -0.26962 0.09526 C -0.26389 0.11121 -0.2585 0.13133 -0.24896 0.14381 C -0.24462 0.15561 -0.24271 0.15237 -0.23628 0.16069 C -0.23125 0.1674 -0.22847 0.17503 -0.22205 0.17988 C -0.21788 0.18289 -0.21354 0.18543 -0.20937 0.18821 C -0.20729 0.18959 -0.20295 0.19237 -0.20295 0.1926 C -0.196 0.20208 -0.18212 0.20254 -0.17291 0.20509 C -0.15278 0.2037 -0.13264 0.20347 -0.1125 0.20092 C -0.11059 0.20069 -0.10937 0.19792 -0.10781 0.19676 C -0.09653 0.18844 -0.08593 0.17896 -0.07448 0.17133 C -0.06875 0.16046 -0.06493 0.16069 -0.0585 0.15237 C -0.05052 0.14173 -0.06093 0.15584 -0.05225 0.13965 C -0.04791 0.13133 -0.04236 0.12439 -0.03784 0.1163 C -0.02986 0.10219 -0.02343 0.07954 -0.01406 0.06774 C -0.00694 0.04809 0.00972 0.0185 0.00972 -0.00416 " pathEditMode="relative" rAng="0" ptsTypes="ffffffffffffffffffffffffffffffffffffffA">
                                      <p:cBhvr>
                                        <p:cTn id="15" dur="2000" fill="hold"/>
                                        <p:tgtEl>
                                          <p:spTgt spid="35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00" y="-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406 0.16717 C -0.60104 0.17572 -0.60312 0.19006 -0.59514 0.203 C -0.58611 0.2178 -0.57916 0.22035 -0.56493 0.22428 C -0.55278 0.22289 -0.54062 0.22219 -0.52847 0.21988 C -0.51909 0.21803 -0.50764 0.2104 -0.49826 0.20717 C -0.4967 0.20578 -0.49514 0.20393 -0.4934 0.203 C -0.49149 0.20185 -0.48889 0.20254 -0.48715 0.20092 C -0.48455 0.19884 -0.48316 0.19468 -0.48073 0.19237 C -0.46319 0.1748 -0.48264 0.19838 -0.47118 0.18404 C -0.47066 0.18127 -0.471 0.1778 -0.46962 0.17549 C -0.46857 0.17318 -0.46528 0.17295 -0.46337 0.17133 C -0.46215 0.17017 -0.46093 0.16878 -0.46007 0.16717 C -0.45503 0.15884 -0.45347 0.15144 -0.44757 0.14381 C -0.44548 0.13826 -0.44218 0.13318 -0.44114 0.12693 C -0.4408 0.12347 -0.4408 0.11977 -0.43975 0.1163 C -0.43802 0.11052 -0.43455 0.10543 -0.43316 0.09942 C -0.43212 0.09526 -0.43125 0.09087 -0.43003 0.0867 C -0.42743 0.07722 -0.42326 0.0726 -0.42048 0.06358 C -0.41128 0.03283 -0.40156 0.01526 -0.37604 0.00855 C -0.36284 0.00925 -0.34948 0.00878 -0.33628 0.01063 C -0.32708 0.01179 -0.33264 0.01526 -0.32673 0.01919 C -0.32378 0.02127 -0.32048 0.02196 -0.31736 0.02335 C -0.31302 0.02913 -0.30868 0.03237 -0.30295 0.03607 C -0.29896 0.04693 -0.29462 0.05202 -0.28715 0.05919 C -0.28159 0.07514 -0.28403 0.09063 -0.26962 0.09526 C -0.26389 0.11121 -0.2585 0.13133 -0.24896 0.14381 C -0.24462 0.15561 -0.24271 0.15237 -0.23628 0.16069 C -0.23125 0.1674 -0.22847 0.17503 -0.22205 0.17988 C -0.21788 0.18289 -0.21354 0.18543 -0.20937 0.18821 C -0.20729 0.18959 -0.20295 0.19237 -0.20295 0.1926 C -0.196 0.20208 -0.18212 0.20254 -0.17291 0.20509 C -0.15278 0.2037 -0.13264 0.20347 -0.1125 0.20092 C -0.11059 0.20069 -0.10937 0.19792 -0.10781 0.19676 C -0.09653 0.18844 -0.08593 0.17896 -0.07448 0.17133 C -0.06875 0.16046 -0.06493 0.16069 -0.0585 0.15237 C -0.05052 0.14173 -0.06093 0.15584 -0.05225 0.13965 C -0.04791 0.13133 -0.04236 0.12439 -0.03784 0.1163 C -0.02986 0.10219 -0.02343 0.07954 -0.01406 0.06774 C -0.00694 0.04809 0.00972 0.0185 0.00972 -0.00416 " pathEditMode="relative" rAng="0" ptsTypes="ffffffffffffffffffffffffffffffffffffffA">
                                      <p:cBhvr>
                                        <p:cTn id="18" dur="2000" fill="hold"/>
                                        <p:tgtEl>
                                          <p:spTgt spid="35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00" y="-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0"/>
                                        <p:tgtEl>
                                          <p:spTgt spid="3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5" grpId="0" build="p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graphnet.ru/images/1804427_krasivye-fony-dlya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00862"/>
          </a:xfrm>
          <a:prstGeom prst="rect">
            <a:avLst/>
          </a:prstGeom>
          <a:noFill/>
        </p:spPr>
      </p:pic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4176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0211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  <p:sp>
        <p:nvSpPr>
          <p:cNvPr id="3502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57290" y="714356"/>
            <a:ext cx="6481762" cy="5616575"/>
          </a:xfrm>
        </p:spPr>
        <p:txBody>
          <a:bodyPr>
            <a:normAutofit/>
          </a:bodyPr>
          <a:lstStyle/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1800" dirty="0"/>
              <a:t>       </a:t>
            </a: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Душа и имя 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Пока огнями смеётся бал,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Душа не уснёт в покое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Но имя Бог мне иное дал :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Морское оно, морское!...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Поёт огнями манящий зал,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Поёт и зовёт, сверкая. 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Но душу Бог мне дал: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Морская она, морская!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0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0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0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0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0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0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50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50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502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0" grpId="0"/>
      <p:bldP spid="350211" grpId="0" build="p"/>
      <p:bldP spid="350212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2960</Words>
  <Application>Microsoft Office PowerPoint</Application>
  <PresentationFormat>Экран (4:3)</PresentationFormat>
  <Paragraphs>309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7" baseType="lpstr">
      <vt:lpstr>Arial Unicode MS</vt:lpstr>
      <vt:lpstr>Arial</vt:lpstr>
      <vt:lpstr>Arial Narrow</vt:lpstr>
      <vt:lpstr>Book Antiqua</vt:lpstr>
      <vt:lpstr>Browallia New</vt:lpstr>
      <vt:lpstr>Calibri</vt:lpstr>
      <vt:lpstr>Cambria</vt:lpstr>
      <vt:lpstr>Century Gothic</vt:lpstr>
      <vt:lpstr>Courier New</vt:lpstr>
      <vt:lpstr>Georgia</vt:lpstr>
      <vt:lpstr>Lucida Sans Unicode</vt:lpstr>
      <vt:lpstr>Microsoft Sans Serif</vt:lpstr>
      <vt:lpstr>Segoe Script</vt:lpstr>
      <vt:lpstr>Times New Roman</vt:lpstr>
      <vt:lpstr>Wingdings</vt:lpstr>
      <vt:lpstr>Тема Office</vt:lpstr>
      <vt:lpstr>Марина Цветаева</vt:lpstr>
      <vt:lpstr>            Цели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Май, 1913...  Стихотворение- предсказание</vt:lpstr>
      <vt:lpstr>Презентация PowerPoint</vt:lpstr>
      <vt:lpstr>Презентация PowerPoint</vt:lpstr>
      <vt:lpstr>Презентация PowerPoint</vt:lpstr>
      <vt:lpstr>Замуж Марина Цветаева вышла в январе 1912 года. Их семейная жизнь, в которую они вошли совсем юными (Марине исполнилось 19, Сергею на год меньше),сначала была безоблачной, но недолго. И эти первые 5-6 лет были, вероятно, самыми счастливыми по сравнению со всеми последующими годами. Посвящено это стихотворение мужу Марины- Сергею Эфрону. </vt:lpstr>
      <vt:lpstr>Презентация PowerPoint</vt:lpstr>
      <vt:lpstr>Презентация PowerPoint</vt:lpstr>
      <vt:lpstr>Трагично, горестно звучат стихи, вызванные войной. Голос в защиту страдающего человека в стихах Цветаевой хорошо слышен. Бедствие народа- вот что пронзало ее душу.</vt:lpstr>
      <vt:lpstr>Презентация PowerPoint</vt:lpstr>
      <vt:lpstr>Презентация PowerPoint</vt:lpstr>
      <vt:lpstr>Презентация PowerPoint</vt:lpstr>
      <vt:lpstr>Через всю жизнь Марина Цветаева пронесла любовь к Родине, русскому слову, к русской истории.</vt:lpstr>
      <vt:lpstr>«Жизнь, где мы так мало можем…»,- писала Цветаева. Как ни удивительно, никогда еще не писала она так вдохновенно, напряженно и разнообразно. Но голос поэта резко изменился. Из ее стихов навсегда ушли прозрачность, легкость, певучая мелодика, искрящаяся жизнью и задором.</vt:lpstr>
      <vt:lpstr>Белый офицер Сергей Эфрон стал эмигрантом. Отныне он превратился для Марины в мечту, в прекрасного «белого лебедя», героического и обреченного. Марина делает решительный шаг: в 1922 году едет к мужу, взваливая на свои хрупкие плечи непомерную ношу русской беженки. Так  началась ее 17-летняя  Одиссея  за рубежом. </vt:lpstr>
      <vt:lpstr>Презентация PowerPoint</vt:lpstr>
      <vt:lpstr>И, наконец, Франция…Здесь Цветаева прожила 13,5 лет. В эмиграции поэтесса не прижилась.</vt:lpstr>
      <vt:lpstr>Презентация PowerPoint</vt:lpstr>
      <vt:lpstr>Презентация PowerPoint</vt:lpstr>
      <vt:lpstr>Презентация PowerPoint</vt:lpstr>
      <vt:lpstr>«Я постепенно утрачиваю чувство реальности: меня - все меньше и меньше… Никто не видит, не знает, что я год ищу глазами – крюк… Я год примеряю смерть. Все уродливо и страшно… Я не хочу умереть. Я хочу не быть…»</vt:lpstr>
      <vt:lpstr>Презентация PowerPoint</vt:lpstr>
      <vt:lpstr>Презентация PowerPoint</vt:lpstr>
      <vt:lpstr>Презентация PowerPoint</vt:lpstr>
      <vt:lpstr>Поэзия Цветаевой требует встречной работы мысли. Но стихи ее узнаешь безошибочно: по особым, неповторимым ритмам, необщей интонации. Поэтесса безоглядно ломала инерцию старых, привычных для слуха ритмов. Ее ритмика все время настораживает внимание.  Это – как «физическое сердцебиение»…</vt:lpstr>
      <vt:lpstr>Цветаева- поэт трагического мироощущения. Цветаева говорила, что родилась «мимо времени».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Марина Цветаева</dc:title>
  <dc:creator>Лиана</dc:creator>
  <cp:lastModifiedBy>Алла</cp:lastModifiedBy>
  <cp:revision>53</cp:revision>
  <dcterms:created xsi:type="dcterms:W3CDTF">2012-03-19T18:46:48Z</dcterms:created>
  <dcterms:modified xsi:type="dcterms:W3CDTF">2019-03-03T10:09:52Z</dcterms:modified>
</cp:coreProperties>
</file>