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3"/>
  </p:notesMasterIdLst>
  <p:sldIdLst>
    <p:sldId id="391" r:id="rId2"/>
    <p:sldId id="394" r:id="rId3"/>
    <p:sldId id="389" r:id="rId4"/>
    <p:sldId id="379" r:id="rId5"/>
    <p:sldId id="378" r:id="rId6"/>
    <p:sldId id="411" r:id="rId7"/>
    <p:sldId id="359" r:id="rId8"/>
    <p:sldId id="395" r:id="rId9"/>
    <p:sldId id="364" r:id="rId10"/>
    <p:sldId id="353" r:id="rId11"/>
    <p:sldId id="365" r:id="rId12"/>
    <p:sldId id="403" r:id="rId13"/>
    <p:sldId id="408" r:id="rId14"/>
    <p:sldId id="259" r:id="rId15"/>
    <p:sldId id="413" r:id="rId16"/>
    <p:sldId id="412" r:id="rId17"/>
    <p:sldId id="400" r:id="rId18"/>
    <p:sldId id="399" r:id="rId19"/>
    <p:sldId id="451" r:id="rId20"/>
    <p:sldId id="452" r:id="rId21"/>
    <p:sldId id="453" r:id="rId22"/>
    <p:sldId id="454" r:id="rId23"/>
    <p:sldId id="455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88" r:id="rId38"/>
    <p:sldId id="524" r:id="rId39"/>
    <p:sldId id="525" r:id="rId40"/>
    <p:sldId id="519" r:id="rId41"/>
    <p:sldId id="520" r:id="rId42"/>
    <p:sldId id="522" r:id="rId43"/>
    <p:sldId id="497" r:id="rId44"/>
    <p:sldId id="498" r:id="rId45"/>
    <p:sldId id="500" r:id="rId46"/>
    <p:sldId id="501" r:id="rId47"/>
    <p:sldId id="503" r:id="rId48"/>
    <p:sldId id="506" r:id="rId49"/>
    <p:sldId id="472" r:id="rId50"/>
    <p:sldId id="471" r:id="rId51"/>
    <p:sldId id="473" r:id="rId52"/>
    <p:sldId id="474" r:id="rId53"/>
    <p:sldId id="478" r:id="rId54"/>
    <p:sldId id="489" r:id="rId55"/>
    <p:sldId id="487" r:id="rId56"/>
    <p:sldId id="480" r:id="rId57"/>
    <p:sldId id="475" r:id="rId58"/>
    <p:sldId id="476" r:id="rId59"/>
    <p:sldId id="477" r:id="rId60"/>
    <p:sldId id="482" r:id="rId61"/>
    <p:sldId id="492" r:id="rId62"/>
    <p:sldId id="526" r:id="rId63"/>
    <p:sldId id="493" r:id="rId64"/>
    <p:sldId id="494" r:id="rId65"/>
    <p:sldId id="484" r:id="rId66"/>
    <p:sldId id="485" r:id="rId67"/>
    <p:sldId id="495" r:id="rId68"/>
    <p:sldId id="509" r:id="rId69"/>
    <p:sldId id="511" r:id="rId70"/>
    <p:sldId id="512" r:id="rId71"/>
    <p:sldId id="523" r:id="rId7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82"/>
    <a:srgbClr val="2015F7"/>
    <a:srgbClr val="DA694A"/>
    <a:srgbClr val="800000"/>
    <a:srgbClr val="A50021"/>
    <a:srgbClr val="615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25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E6DC631-08A2-443B-8EB1-1BD5F20BFC72}" type="datetimeFigureOut">
              <a:rPr lang="ru-RU"/>
              <a:pPr/>
              <a:t>03.03.2019</a:t>
            </a:fld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4B426F4-CECA-44A3-80D6-77CCD384E9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452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383266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>
                <a:latin typeface="Arial" pitchFamily="34" charset="0"/>
              </a:rPr>
              <a:t>Композиция, отражающая стихию революции, определяет стилевое разнообразие поэмы. «Слушайте музыку революции», - призывал Блок. </a:t>
            </a:r>
          </a:p>
          <a:p>
            <a:pPr>
              <a:spcBef>
                <a:spcPct val="0"/>
              </a:spcBef>
            </a:pPr>
            <a:r>
              <a:rPr lang="ru-RU">
                <a:latin typeface="Arial" pitchFamily="34" charset="0"/>
              </a:rPr>
              <a:t>В поэме и звучит эта музыка. </a:t>
            </a:r>
          </a:p>
          <a:p>
            <a:pPr>
              <a:spcBef>
                <a:spcPct val="0"/>
              </a:spcBef>
            </a:pPr>
            <a:r>
              <a:rPr lang="ru-RU">
                <a:latin typeface="Arial" pitchFamily="34" charset="0"/>
              </a:rPr>
              <a:t>	 </a:t>
            </a:r>
          </a:p>
          <a:p>
            <a:pPr>
              <a:spcBef>
                <a:spcPct val="0"/>
              </a:spcBef>
            </a:pPr>
            <a:r>
              <a:rPr lang="ru-RU">
                <a:latin typeface="Arial" pitchFamily="34" charset="0"/>
              </a:rPr>
              <a:t>               Прежде всего, «музыка» у Блока - метафора, выражение «духа»,  звучание стихии жизни. Музыка эта отражена в ритмическом, лексическом, жанровом разнообразии поэмы. Традиционные ямб и хорей сочетаются с раз­ностопными размерами, иногда с нерифмованным стихом.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4510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latin typeface="Arial" pitchFamily="34" charset="0"/>
              </a:rPr>
              <a:t>Композиция, отражающая стихию революции, определяет стилевое разнообразие поэмы. «Слушайте музыку революции», - призывал Блок. </a:t>
            </a:r>
          </a:p>
          <a:p>
            <a:r>
              <a:rPr lang="ru-RU">
                <a:latin typeface="Arial" pitchFamily="34" charset="0"/>
              </a:rPr>
              <a:t>В поэме и звучит эта музыка. </a:t>
            </a:r>
          </a:p>
          <a:p>
            <a:r>
              <a:rPr lang="ru-RU">
                <a:latin typeface="Arial" pitchFamily="34" charset="0"/>
              </a:rPr>
              <a:t>	 </a:t>
            </a:r>
          </a:p>
          <a:p>
            <a:r>
              <a:rPr lang="ru-RU">
                <a:latin typeface="Arial" pitchFamily="34" charset="0"/>
              </a:rPr>
              <a:t>               Прежде всего, «музыка» у Блока - метафора, выражение «духа»,  звучание стихии жизни. Музыка эта отражена в ритмическом, лексическом, жанровом разнообразии поэмы. Традиционные ямб и хорей сочетаются с раз­ностопными размерами, иногда с нерифмованным стихом.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847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В поэме звучат интонации марша: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В очи бьется 	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Красный флаг.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Раздается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Мерный шаг.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Вот - проснется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Лютый враг. (гл.ll)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               Слышен городской романс. Он интересно обыгрывается: начало знакомое а дальше - пошел разгул: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Нe слышно шуму городского,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Над невской башней тишина,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И больше нет городового ­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Гуляй, ребята, без вина!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               Часто встречается частушечный мотив: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Запирайте етажи!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Нынче будут грабежи!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Отмыкайте погреба ­-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Гуляет нынче голытьба!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                Прямо процитирована революционная песня: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Вперед, вперед,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Рабочий народ!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                 Кроме того, в поэме бросаются в глаза лозунги: «Вся власть Учредитель­ному Собранию!», доносятся обрывки разговоров: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…И  у нас было собрание ...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... Вот в этом здании ...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                 Вся эта разноголосица, какофония, треск выстрелов («Трах-тарарах­-тах-тах-тах!») сливаются в единое целое.</a:t>
            </a:r>
            <a:r>
              <a:rPr lang="ru-RU" sz="9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453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latin typeface="Arial" pitchFamily="34" charset="0"/>
              </a:rPr>
              <a:t>Написав поэму «Двенадцать». Блок воскликнул: </a:t>
            </a:r>
            <a:r>
              <a:rPr lang="ru-RU" b="1" i="1">
                <a:latin typeface="Arial" pitchFamily="34" charset="0"/>
              </a:rPr>
              <a:t>«Сегодня я - гений!». «Двенадцать» - какие бы они ни были - это лучшее, что я написал. Потому что тогда я жил современностью</a:t>
            </a:r>
            <a:r>
              <a:rPr lang="ru-RU">
                <a:latin typeface="Arial" pitchFamily="34" charset="0"/>
              </a:rPr>
              <a:t>»,  - утверждал поэт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897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«Двенадцать» - эпическая поэма</a:t>
            </a:r>
            <a:r>
              <a:rPr lang="ru-RU" u="sng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как будто составленная из отдельных зарисовок, картинок с натуры, быстро сменяющих одна другую. Динамичность и хаотичность сюжета, выразительность эпизодов, из которых складывается поэма, передают неразбериху, которая царила и на улицах, и в умах. </a:t>
            </a:r>
          </a:p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            Л. Горелов: «Поэма Блока состоит из массы мелких деталей-за­рисовок, картин быта, реплик, разговоров, частушек, угроз, восклицаний, жалоб. Но все они слиты воедино, прочно спаяны единым ритмом, тем мощным  и грозным смысловым  подтекстом, который и есть главное в «Двенадцати».</a:t>
            </a:r>
          </a:p>
        </p:txBody>
      </p:sp>
    </p:spTree>
    <p:extLst>
      <p:ext uri="{BB962C8B-B14F-4D97-AF65-F5344CB8AC3E}">
        <p14:creationId xmlns:p14="http://schemas.microsoft.com/office/powerpoint/2010/main" val="231108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О. Парамонов (автор проекта «ХХ век глазами русских поэтов») – заслуженный учитель России -  вспоминает: «</a:t>
            </a:r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Когда я прочитал эту поэму монгольскому студенту, с котором мы встретились во время моей учебы в Ленинграде, он, плохо знавший русский язык, сказал: “Это буран в степи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”. Блоку действительно удалось воплотить то состояние, в котором находилась Россия,  и в котором находился поэт в эти дни. Буран, ветер, вьюга, хаос революции, - хаос, из которого должна была, по его мнению, родиться гармония,  гармония будущего, и потому он благословил этот хаос и запечатлел его не только в словесном, но и в музыкальных образах своей поэмы.</a:t>
            </a:r>
          </a:p>
        </p:txBody>
      </p:sp>
    </p:spTree>
    <p:extLst>
      <p:ext uri="{BB962C8B-B14F-4D97-AF65-F5344CB8AC3E}">
        <p14:creationId xmlns:p14="http://schemas.microsoft.com/office/powerpoint/2010/main" val="2989133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Основа содержания поэмы − </a:t>
            </a:r>
          </a:p>
          <a:p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«буря» в море жизни. Строя ее </a:t>
            </a:r>
          </a:p>
          <a:p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сюжет, Блок широко </a:t>
            </a:r>
          </a:p>
          <a:p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использует прием контраста: </a:t>
            </a:r>
          </a:p>
          <a:p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«Черный вечер./Белый </a:t>
            </a:r>
          </a:p>
          <a:p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снег…», -  резкое </a:t>
            </a:r>
          </a:p>
          <a:p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противопоставление двух </a:t>
            </a:r>
          </a:p>
          <a:p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миров – «черного» и «белого», </a:t>
            </a:r>
          </a:p>
          <a:p>
            <a:r>
              <a:rPr lang="ru-RU" sz="1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старого и нового.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147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  январе 1918 года с Блоком произошло нечто такое, что  он сумел воплотить весь хаос, который окружал его – хаос революции, из которого, он полагал, должна родиться гармония будущего, и потому он благословил этот хаос и запечатлел его не только в словесном, но и в музыкальных образах своей поэмы..</a:t>
            </a:r>
          </a:p>
        </p:txBody>
      </p:sp>
    </p:spTree>
    <p:extLst>
      <p:ext uri="{BB962C8B-B14F-4D97-AF65-F5344CB8AC3E}">
        <p14:creationId xmlns:p14="http://schemas.microsoft.com/office/powerpoint/2010/main" val="271246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26F4-CECA-44A3-80D6-77CCD384E99D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76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>
                <a:latin typeface="Arial" pitchFamily="34" charset="0"/>
              </a:rPr>
              <a:t>«Блок ввел Христа не как образ церковной традиции, а народного, незамутненного церковью и государством представления о бесхитростной  божьей правде. Блок вовсе не «благословлял» революцию этим заимствованным атрибутом народной веры, а лишь утверждал историческую преем­ственность. Революция принимала в наследство этическую веру народа!» (А. Горелов). </a:t>
            </a:r>
          </a:p>
          <a:p>
            <a:pPr>
              <a:spcBef>
                <a:spcPct val="0"/>
              </a:spcBef>
            </a:pPr>
            <a:r>
              <a:rPr lang="ru-RU">
                <a:latin typeface="Arial" pitchFamily="34" charset="0"/>
              </a:rPr>
              <a:t>«Когда я кончил, Я сам удивился: почему Христос? Но чем больше я вглядывался, тем яснее видел Христа. И тогда же я записал у себя: «К сожа­лению, Христос». Что Христос идет перед ними - несомненно. Дело не в том, достойны ли они его, а страшно то, что опять он с ними и другого пока нет, а надо другого?» - писал сам Блок.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502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>
                <a:latin typeface="Arial" pitchFamily="34" charset="0"/>
              </a:rPr>
              <a:t>Ветер, вьюга, снег - постоянные блоковские мотивы; символика цвета «Черный вечер. / Белый снег», кровавый флаг; число «двенадцать», «пес безродный», Христос.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963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F5B5E1-20DB-4246-84F2-FFD20A54F916}" type="datetimeFigureOut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C279CE-6178-4DB3-9694-1AE56C5E0A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5FD5EE-C4B1-4CE3-991C-DCB0AA944FE7}" type="datetimeFigureOut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EC9863-6E0A-4218-A905-22AC694903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7DA94D-4842-4438-BA8D-12FCBDA96BAB}" type="datetimeFigureOut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4F00D8-F617-49E4-A245-2C1931DD24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1269A4-CA7E-4D8F-9C27-AE32B57B3653}" type="datetimeFigureOut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6718DC-9B02-4C13-8561-D349683CE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EA4658-81C8-468D-A947-0CD2F8D37DEE}" type="datetimeFigureOut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C53831-608E-4706-8AA8-FE27E2EA67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A98241-C7DF-4B8E-871E-2D298E12F51E}" type="datetimeFigureOut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93D239-31EA-4AD2-93E4-A47E68387C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2C1E19-7230-4559-8158-D4EAA6E01793}" type="datetimeFigureOut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F69DAB-E3D5-4477-9AA4-2B38A0018C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90D423-1098-4E39-A3E4-282A39C8021C}" type="datetimeFigureOut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A1D261-7358-44C5-B50B-B27990ED84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339290-2E98-43C7-A23C-E2AF7DC37BFF}" type="datetimeFigureOut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CCEFAD-7860-4838-9316-150E1F4E3F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011AA2-6982-4123-AAE4-B19F6F4DAEBE}" type="datetimeFigureOut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DB7D84-39EC-4C15-8EC3-C0A5483963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DAA963-722E-4BCE-8E9A-57921706709E}" type="datetimeFigureOut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EB6D93-D045-4C82-BB12-36BA184EFD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7D3328A-4A59-4263-BA1B-A55221648015}" type="datetimeFigureOut">
              <a:rPr lang="ru-RU" smtClean="0"/>
              <a:pPr>
                <a:defRPr/>
              </a:pPr>
              <a:t>03.03.2019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D9C82A-1CBA-4A6E-B597-561B69D226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.info/img/kartiny/annen12_2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taday.ru/data/511/653/1234/D1%F1%F2%F0%E0%F6%E8%FF%20%EA%20%EF%EE%FD%EC%E5%20%C4%E2%E5%ED%E0%E4%F6%E0%F2%FC,%201918%20%E3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ndex.net.ua/images/news_site/75_dom_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visualrian.ru/storage/PreviewWM/0959/79/095979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tarasik.ru/gpics/small/dvenadzat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staratel.com/pictures/ruspaint/big/35-1.jp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az.lib.ru/img/b/blok_a_a/text_0020/12_3.jp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hyperlink" Target="//commons.wikimedia.org/wiki/File:Christos_Acheiropoietos.jp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commons.wikimedia.org/wiki/File:Spas_Yaroe_Oko_ikona.jpg?uselang=ru" TargetMode="External"/><Relationship Id="rId5" Type="http://schemas.openxmlformats.org/officeDocument/2006/relationships/image" Target="../media/image39.jpeg"/><Relationship Id="rId4" Type="http://schemas.openxmlformats.org/officeDocument/2006/relationships/hyperlink" Target="//commons.wikimedia.org/wiki/File:Spas_Vsederzhitel_Feofan_Grek_Novgorod.jpg?uselang=ru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428660" y="357166"/>
            <a:ext cx="7958138" cy="317182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и революция.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Поэма «Двенадцать». 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Сюжет, образы и мотивы, художественное своеобразие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67744" y="3530581"/>
            <a:ext cx="6400800" cy="175260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Главное, что можно сказать о поэме, это то, что она гениально передает грозовую атмосферу Октября.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В.Орлов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6613" name="Picture 2" descr="http://t1.gstatic.com/images?q=tbn:ANd9GcQzrIdQExv-8ZFulgn5RxvXykWGK2JSSBt3VZpAa5NOSsPWSC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0">
            <a:off x="6613956" y="175263"/>
            <a:ext cx="2284002" cy="3033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716016" y="5085184"/>
            <a:ext cx="42150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smtClean="0"/>
              <a:t>Латунина А.Л., </a:t>
            </a:r>
          </a:p>
          <a:p>
            <a:r>
              <a:rPr lang="ru-RU" dirty="0"/>
              <a:t>у</a:t>
            </a:r>
            <a:r>
              <a:rPr lang="ru-RU" dirty="0" smtClean="0"/>
              <a:t>читель русского языка и литературы</a:t>
            </a:r>
          </a:p>
          <a:p>
            <a:r>
              <a:rPr lang="ru-RU" dirty="0" smtClean="0"/>
              <a:t>МОУ «Средняя школа № 46»</a:t>
            </a:r>
          </a:p>
          <a:p>
            <a:r>
              <a:rPr lang="ru-RU" dirty="0" smtClean="0"/>
              <a:t>г. Петрозаводска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Стилистика,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жанровое своеобразие поэмы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40292" name="Picture 2" descr="http://t1.gstatic.com/images?q=tbn:ANd9GcQzrIdQExv-8ZFulgn5RxvXykWGK2JSSBt3VZpAa5NOSsPWSCoO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 rot="600000">
            <a:off x="2992248" y="2298498"/>
            <a:ext cx="3089127" cy="41029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85720" y="1785926"/>
            <a:ext cx="850112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sng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революционной стихии, влияющей на судьбы людей </a:t>
            </a:r>
          </a:p>
          <a:p>
            <a:pPr>
              <a:spcBef>
                <a:spcPct val="50000"/>
              </a:spcBef>
            </a:pPr>
            <a:r>
              <a:rPr lang="ru-RU" sz="2400" b="1" u="sng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Идея</a:t>
            </a:r>
            <a:r>
              <a:rPr lang="ru-RU" sz="2400" b="1" u="sng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u="sng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начала в революции: разрушение старого и созидание нового. </a:t>
            </a:r>
          </a:p>
          <a:p>
            <a:pPr>
              <a:spcBef>
                <a:spcPct val="50000"/>
              </a:spcBef>
            </a:pPr>
            <a:r>
              <a:rPr lang="ru-RU" sz="2400" b="1" u="sng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 -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ЧЕЛОВЕК- ИСТОРИЯ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СВОБОДЫ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БУДУЩЕЕ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algn="ctr">
              <a:spcBef>
                <a:spcPct val="50000"/>
              </a:spcBef>
            </a:pPr>
            <a:endParaRPr lang="ru-RU" sz="20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282" y="285728"/>
            <a:ext cx="87154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Двенадцать» - поэма.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Поэма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лиро-эпический жанр, крупное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стихотворное произведение с повествовательным сюжетом.</a:t>
            </a:r>
          </a:p>
        </p:txBody>
      </p:sp>
      <p:pic>
        <p:nvPicPr>
          <p:cNvPr id="6" name="Picture 4" descr="http://t3.gstatic.com/images?q=tbn:ANd9GcR86znNfgdDGFyJK6AowD4aQEAmdski6DNJg_ei8Fwc9oL98T5zcA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072066" y="3429000"/>
            <a:ext cx="383113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428604"/>
            <a:ext cx="8229600" cy="86836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Жанровое своеобразие поэмы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1500188"/>
            <a:ext cx="4643437" cy="50006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«Двенадцать» – </a:t>
            </a:r>
            <a:r>
              <a:rPr lang="ru-RU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эпическая  </a:t>
            </a:r>
          </a:p>
          <a:p>
            <a:pPr>
              <a:buFont typeface="Arial" pitchFamily="34" charset="0"/>
              <a:buNone/>
            </a:pPr>
            <a:r>
              <a:rPr lang="ru-RU" sz="24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поэма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как будто составленная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 отдельных зарисовок,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картинок с натуры, быстро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сменяющих одна другую. Динамичность и хаотичность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сюжета, выразительность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эпизодов, из которых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складывается поэма, передают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неразбериху, которая царила и на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улицах, и в умах.</a:t>
            </a:r>
          </a:p>
          <a:p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Содержимое 6" descr="68114857422187.jp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14282" y="1571612"/>
            <a:ext cx="3892579" cy="467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8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8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8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8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8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8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8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8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8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8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8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8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89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89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89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8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8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8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89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89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89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8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8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8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89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89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89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  <p:bldP spid="20890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3372" y="428604"/>
            <a:ext cx="4643437" cy="45847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создал новую форму</a:t>
            </a:r>
          </a:p>
          <a:p>
            <a:pPr>
              <a:lnSpc>
                <a:spcPct val="90000"/>
              </a:lnSpc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эпической поэмы, и новизна</a:t>
            </a:r>
          </a:p>
          <a:p>
            <a:pPr>
              <a:lnSpc>
                <a:spcPct val="90000"/>
              </a:lnSpc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находилась в прямой</a:t>
            </a:r>
          </a:p>
          <a:p>
            <a:pPr>
              <a:lnSpc>
                <a:spcPct val="90000"/>
              </a:lnSpc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зависимости с новизной</a:t>
            </a:r>
          </a:p>
          <a:p>
            <a:pPr>
              <a:lnSpc>
                <a:spcPct val="90000"/>
              </a:lnSpc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содержания.</a:t>
            </a:r>
          </a:p>
          <a:p>
            <a:pPr>
              <a:lnSpc>
                <a:spcPct val="90000"/>
              </a:lnSpc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Философия революционной эпохи,</a:t>
            </a:r>
          </a:p>
          <a:p>
            <a:pPr>
              <a:lnSpc>
                <a:spcPct val="90000"/>
              </a:lnSpc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ее понимал Блок, была</a:t>
            </a:r>
          </a:p>
          <a:p>
            <a:pPr>
              <a:lnSpc>
                <a:spcPct val="90000"/>
              </a:lnSpc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воплощена в «Двенадцати в</a:t>
            </a:r>
          </a:p>
          <a:p>
            <a:pPr>
              <a:lnSpc>
                <a:spcPct val="90000"/>
              </a:lnSpc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совершенно новой поэтической</a:t>
            </a:r>
          </a:p>
          <a:p>
            <a:pPr>
              <a:lnSpc>
                <a:spcPct val="90000"/>
              </a:lnSpc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системе, которая нашла свое</a:t>
            </a:r>
          </a:p>
          <a:p>
            <a:pPr>
              <a:lnSpc>
                <a:spcPct val="90000"/>
              </a:lnSpc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отражение в новых ритмах, в</a:t>
            </a:r>
          </a:p>
          <a:p>
            <a:pPr>
              <a:lnSpc>
                <a:spcPct val="90000"/>
              </a:lnSpc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новой стилистике, в лексике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r">
              <a:lnSpc>
                <a:spcPct val="90000"/>
              </a:lnSpc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Л.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Дологополов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214282" y="571480"/>
            <a:ext cx="3816350" cy="4852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4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4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4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4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4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4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4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4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428604"/>
            <a:ext cx="4943452" cy="209709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Близость поэмы к стихии народной поэзии подчеркивается не только ее интонационной структурой, но и непосредственным включением в текст фольклорных жанров или стилизованных под них фрагментов.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grayscl/>
            <a:lum contrast="12000"/>
          </a:blip>
          <a:srcRect/>
          <a:stretch>
            <a:fillRect/>
          </a:stretch>
        </p:blipFill>
        <p:spPr bwMode="auto">
          <a:xfrm>
            <a:off x="500034" y="1428736"/>
            <a:ext cx="3362958" cy="3786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http://t2.gstatic.com/images?q=tbn:ANd9GcQKRuhyjRCNEO9xhZ7JzNMCuQR-YOC62ppKBF7gTZeEQq7nc9k_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r="3636"/>
          <a:stretch>
            <a:fillRect/>
          </a:stretch>
        </p:blipFill>
        <p:spPr bwMode="auto">
          <a:xfrm>
            <a:off x="4286248" y="4143380"/>
            <a:ext cx="4456501" cy="2374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00563" y="1214438"/>
            <a:ext cx="4643437" cy="236537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О. Парамонов (автор проекта «ХХ век глазами русских поэтов») – заслуженный учитель России –   вспоминает: </a:t>
            </a: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я прочитал эту поэму монгольскому студенту, с котором мы встретились во время моей учебы в Ленинграде, он, плохо знавший русский язык, сказал: “Это буран в степи</a:t>
            </a: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”». </a:t>
            </a:r>
          </a:p>
        </p:txBody>
      </p:sp>
      <p:pic>
        <p:nvPicPr>
          <p:cNvPr id="4" name="Picture 4" descr="Картинка 24 из 377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285720" y="1285860"/>
            <a:ext cx="4254176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285728"/>
            <a:ext cx="72651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Единство замысла и композиции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64" y="214290"/>
            <a:ext cx="87154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Поэма написана в исключительный циклон, производит бурю во всех морях – природы, жизни и искусства. «Двенадцать» стала произведением поистине новаторским, единственным в своем роде, построенным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 принципу монтажа.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Помимо голоса автора-повествователя, звучат голоса героев и голоса города, господствует стихия фольклора.</a:t>
            </a:r>
          </a:p>
        </p:txBody>
      </p:sp>
      <p:pic>
        <p:nvPicPr>
          <p:cNvPr id="8" name="Picture 2" descr="http://t3.gstatic.com/images?q=tbn:ANd9GcS35YeoagcECCo2_ZvpbHRBKZVLP3IDc6GZnsYd8jTG7vgsJOMa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4929190" y="2714620"/>
            <a:ext cx="3991825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3429000"/>
            <a:ext cx="4429156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Композиционная особенность: поэма  построена по принципу кольца. В первых и последних главах – городской пейзаж: ночь, зима, вьюга, людские фигуры на улицах.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Контрастность произведения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357298"/>
            <a:ext cx="4248150" cy="4425950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Основа содержания поэмы − </a:t>
            </a:r>
          </a:p>
          <a:p>
            <a:pPr algn="ctr"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«буря» в море жизни.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Строя ее сюжет, Блок широко </a:t>
            </a:r>
          </a:p>
          <a:p>
            <a:pPr algn="ctr"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использует прием контраста: </a:t>
            </a:r>
          </a:p>
          <a:p>
            <a:pPr algn="ctr"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«Черный вечер./Белый </a:t>
            </a:r>
          </a:p>
          <a:p>
            <a:pPr algn="ctr"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снег…», – резкое  </a:t>
            </a:r>
          </a:p>
          <a:p>
            <a:pPr algn="ctr"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противопоставление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двух миров – </a:t>
            </a: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«черного» и «белого», </a:t>
            </a:r>
          </a:p>
          <a:p>
            <a:pPr algn="ctr">
              <a:buFont typeface="Arial" pitchFamily="34" charset="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старого и нового.</a:t>
            </a:r>
          </a:p>
        </p:txBody>
      </p:sp>
      <p:pic>
        <p:nvPicPr>
          <p:cNvPr id="5" name="Содержимое 3" descr="20091214_bulatov_vecher_sneg.jpg"/>
          <p:cNvPicPr>
            <a:picLocks noChangeAspect="1"/>
          </p:cNvPicPr>
          <p:nvPr/>
        </p:nvPicPr>
        <p:blipFill>
          <a:blip r:embed="rId4">
            <a:lum bright="30000" contrast="20000"/>
          </a:blip>
          <a:srcRect/>
          <a:stretch>
            <a:fillRect/>
          </a:stretch>
        </p:blipFill>
        <p:spPr bwMode="auto">
          <a:xfrm>
            <a:off x="214282" y="1428736"/>
            <a:ext cx="4414837" cy="435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0"/>
            <a:ext cx="8229600" cy="92868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Контрастность произведения</a:t>
            </a:r>
          </a:p>
        </p:txBody>
      </p:sp>
      <p:sp>
        <p:nvSpPr>
          <p:cNvPr id="188427" name="Rectangle 11"/>
          <p:cNvSpPr>
            <a:spLocks noChangeArrowheads="1"/>
          </p:cNvSpPr>
          <p:nvPr/>
        </p:nvSpPr>
        <p:spPr bwMode="auto">
          <a:xfrm>
            <a:off x="323850" y="4076700"/>
            <a:ext cx="8286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 январе 1918 года с Блоком произошло нечто такое, что  он сумел воплотить весь хаос, который окружал его – хаос революции, из которого, он полагал, должна родиться гармония будущего, и потому он благословил этот хаос и запечатлел его не только в словесном, но и в музыкальных образах своей поэмы..</a:t>
            </a:r>
            <a:r>
              <a:rPr lang="ru-RU" sz="2400" dirty="0">
                <a:latin typeface="Times New Roman" pitchFamily="18" charset="0"/>
              </a:rPr>
              <a:t> </a:t>
            </a:r>
          </a:p>
          <a:p>
            <a:endParaRPr lang="ru-RU" sz="1400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5" name="Рисунок 5" descr="загруженное.jpg"/>
          <p:cNvPicPr>
            <a:picLocks noChangeAspect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500166" y="1142984"/>
            <a:ext cx="6119813" cy="2808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1884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28662" y="0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Основные образы поэмы</a:t>
            </a:r>
          </a:p>
        </p:txBody>
      </p:sp>
      <p:pic>
        <p:nvPicPr>
          <p:cNvPr id="143364" name="Picture 2" descr="http://t1.gstatic.com/images?q=tbn:ANd9GcQzrIdQExv-8ZFulgn5RxvXykWGK2JSSBt3VZpAa5NOSsPWSCoO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 rot="600000">
            <a:off x="2590184" y="1696314"/>
            <a:ext cx="3487043" cy="46315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10" y="357166"/>
            <a:ext cx="8229600" cy="2160587"/>
          </a:xfrm>
        </p:spPr>
        <p:txBody>
          <a:bodyPr/>
          <a:lstStyle/>
          <a:p>
            <a:pPr algn="l"/>
            <a:r>
              <a:rPr lang="ru-RU" sz="32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Цель урока</a:t>
            </a:r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показать полемический характер поэмы, её художественные особенности; повторение понятий: стиль, жанр, композиция, символ; определить отношение автора к событиям революции 1917 года.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2714620"/>
            <a:ext cx="8229600" cy="340995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План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урока: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Исторические и политические предпосылки создания поэмы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Стилистика и  жанровое своеобразие поэмы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Единство замысла и композиции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Контраст как основное средство изображения в поэме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Система образов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Изобразительно-выразительные средства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Образы-символы.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400" dirty="0" smtClean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400" dirty="0" smtClean="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7"/>
          <p:cNvSpPr txBox="1">
            <a:spLocks noChangeArrowheads="1"/>
          </p:cNvSpPr>
          <p:nvPr/>
        </p:nvSpPr>
        <p:spPr bwMode="auto">
          <a:xfrm>
            <a:off x="2143108" y="214290"/>
            <a:ext cx="4857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Система образов</a:t>
            </a:r>
            <a:endParaRPr lang="ru-RU" sz="44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71934" y="1000108"/>
            <a:ext cx="628648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8596" y="2500306"/>
            <a:ext cx="1857356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143108" y="1643050"/>
            <a:ext cx="1928826" cy="107157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43438" y="1571612"/>
            <a:ext cx="2286016" cy="9286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714348" y="2857496"/>
            <a:ext cx="1643074" cy="13573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64315" y="3178967"/>
            <a:ext cx="2000264" cy="13573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64315" y="3750471"/>
            <a:ext cx="2643206" cy="7143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71472" y="4214818"/>
            <a:ext cx="3214710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750199" y="3321843"/>
            <a:ext cx="2000264" cy="2143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2428860" y="2786058"/>
            <a:ext cx="1643074" cy="7858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4214810" y="3071810"/>
            <a:ext cx="2357454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5393537" y="2750339"/>
            <a:ext cx="1571636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4282" y="1928802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Экспозиция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1670" y="1428736"/>
            <a:ext cx="149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Старый мир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3429000"/>
            <a:ext cx="95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Катька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4857760"/>
            <a:ext cx="12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Писатель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5786" y="542926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00166" y="5929330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Паршивый пёс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0430" y="3571876"/>
            <a:ext cx="129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Старушка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5984" y="4429132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Барыня в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каракуле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2" y="1285860"/>
            <a:ext cx="138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Новый мир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8082" y="2428868"/>
            <a:ext cx="123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Будущее?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29124" y="4500570"/>
            <a:ext cx="1894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Иисус Христос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00826" y="3500438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12, идущие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«державным шагом»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2204"/>
          <a:stretch>
            <a:fillRect/>
          </a:stretch>
        </p:blipFill>
        <p:spPr bwMode="auto">
          <a:xfrm>
            <a:off x="2071670" y="285728"/>
            <a:ext cx="4992688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900113" y="5589588"/>
            <a:ext cx="7488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800000"/>
                </a:solidFill>
              </a:rPr>
              <a:t> 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5500702"/>
            <a:ext cx="3706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Гуляет ветер, порхает снег.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Идут двенадцать человек.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5572140"/>
            <a:ext cx="3911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Винтовок чёрные ремни,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Кругом – огни, огни, огни…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4429124" y="214290"/>
            <a:ext cx="434498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428628" y="3000372"/>
            <a:ext cx="5429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Товарищ, винтовку держи,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трусь!</a:t>
            </a:r>
          </a:p>
          <a:p>
            <a:pPr>
              <a:spcBef>
                <a:spcPts val="0"/>
              </a:spcBef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Пальнем-ка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пулей в святую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33900" y="500063"/>
            <a:ext cx="4610100" cy="5661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57158" y="785794"/>
            <a:ext cx="3600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Революционный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отряд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57158" y="2928934"/>
            <a:ext cx="4176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 Как пошли наши ребята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красной гвардии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служить –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красной гвардии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служить –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Буйну голову сложить!»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Образ красноармейцев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67654825421050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285860"/>
            <a:ext cx="2641600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15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4" y="1285860"/>
            <a:ext cx="3644900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786050" y="5929330"/>
            <a:ext cx="3526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опять идут двенадцать,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плечами – ружьеца.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000924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71472" y="5000636"/>
            <a:ext cx="832170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Красногвардейский патруль в Петрограде.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00034" y="5643578"/>
            <a:ext cx="7921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«…ко всему готовы, ничего не жаль…»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1472" y="357166"/>
            <a:ext cx="7772400" cy="5715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двенадцати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357158" y="1142984"/>
            <a:ext cx="8572500" cy="4786313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глава </a:t>
            </a:r>
            <a:r>
              <a:rPr lang="ru-RU" sz="4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похожи на каторжников (цигарка, бубновый туз), неприятие религии; ими движет желание найти врага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глава</a:t>
            </a:r>
            <a:r>
              <a:rPr lang="ru-RU" sz="4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рваное пальтишко, австрийское ружье. Разрушить все: себя, мир – главная цель.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глава </a:t>
            </a:r>
            <a:r>
              <a:rPr lang="ru-RU" sz="4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нет имени святого, ничего не жаль, они закалены в борьбе с врагом.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глава </a:t>
            </a:r>
            <a:r>
              <a:rPr lang="ru-RU" sz="4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42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«идут державным шагом»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4357718" cy="5715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первой главе мы слышим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многоголосие: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«- Ох, Матушка Заступница!</a:t>
            </a:r>
          </a:p>
          <a:p>
            <a:pPr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Ох, большевики загонят в гроб!..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Предатели!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Погибла Россия…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-Уж мы плакали, плакали…» </a:t>
            </a:r>
          </a:p>
        </p:txBody>
      </p:sp>
      <p:pic>
        <p:nvPicPr>
          <p:cNvPr id="4" name="Picture 2" descr="Картинка 7 из 1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9440" y="428604"/>
            <a:ext cx="4274560" cy="4571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1228561082_01_jpeg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5000628" y="285728"/>
            <a:ext cx="3577537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4" descr="annen12_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85750"/>
            <a:ext cx="3810000" cy="421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1438" y="4562475"/>
            <a:ext cx="89296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Старушка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(символизирует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обывательское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сознание),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Буржуй на перекрестке, оставшийся «с носом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Писатель – вития (красноречивый оратор), говорящий вполголоса «Предатели! Погибла Россия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Товарищ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поп, Барыня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каракуле, со своими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спутницами,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Бродяга – «Эх, бедняга».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50602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85750"/>
            <a:ext cx="3113088" cy="542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10" descr="image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044950" y="785813"/>
            <a:ext cx="5099050" cy="3725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415637" y="4786322"/>
            <a:ext cx="5728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здания к зданию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Протянут  канат.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канате – плакат: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«Вся власть Учредительному Собранию!»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86E8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Творческая история поэмы «Двенадцать»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7061b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>
          <a:xfrm>
            <a:off x="642910" y="1571612"/>
            <a:ext cx="3833813" cy="5072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4" descr="Картинка 6 из 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072066" y="1571612"/>
            <a:ext cx="3243260" cy="4570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643470" cy="4857784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последней главе тоже раздаются реплики, но они принадлежат только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«двенадцати»: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«- Кто еще там? Выходи!..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Кто в сугробе – выходи!..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Отвяжись ты, шелудивый, Я штыком пощекочу!..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Последняя реплика обращена к «псу голодному», который появился еще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первой главе. Интересно, что из всех героев первой главы – старушка,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барыня в каракуле, поэт, поп, буржуй, проститутки, бродяга – только  пёс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появляется в заключительной главе. Попробуем разобраться, почему.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После первой главы пес появится в девятой: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«Стоит буржуй на перекрестке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 в воротник упрятал нос.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 рядом жмется шерстью жесткой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Поджавший хвост паршивый пес».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pic>
        <p:nvPicPr>
          <p:cNvPr id="6" name="Picture 2" descr="Картинка 29 из 1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42"/>
            <a:ext cx="3686221" cy="4686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14728"/>
            <a:ext cx="8643998" cy="314327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Блок делает пса спутником буржуя, таким образом, можно сказать, что пес и буржуй – это своеобразные символы старого, немузыкального мира. Однако было бы неверным ограничиться только таким истолкованием. Дело в том, что в финальной главе поэмы возникает диссонансная рифма: пес – Христос. Художественное пространство поэмы размыкается, разыгравшаяся вьюга заставляет пса потерять свои реальные очертания, и он на глазах становится фигурой воистину символической.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 descr="http://t1.gstatic.com/images?q=tbn:ANd9GcQeSVTBWbl-138x8HWvWy8H3I58VNhZ9Tr2DWMhM_uPXNhtGk2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527567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Картинка 13 из 2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6624638" cy="4829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785786" y="5429264"/>
            <a:ext cx="741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буржуй на перекрестке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воротник упрятал нос…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Картинка 11 из 1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642918"/>
            <a:ext cx="5742005" cy="4891099"/>
          </a:xfrm>
          <a:prstGeom prst="rect">
            <a:avLst/>
          </a:prstGeom>
          <a:ln w="1905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11188" y="5589588"/>
            <a:ext cx="7273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800000"/>
                </a:solidFill>
              </a:rPr>
              <a:t> 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0"/>
            <a:ext cx="1514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Катька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4929198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Из-за удали бедовой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огневых её очах,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Из-за родинки пунцовой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Возле правого плеча…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Картинка 13 из 1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7166"/>
            <a:ext cx="4932360" cy="5303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357422" y="5786454"/>
            <a:ext cx="4758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А  Ванька с Катькой – в кабаке…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У ей керенки есть в чулке!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79388"/>
            <a:ext cx="3889375" cy="65008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41767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 крутит, лихач кричит,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Ванька с Катькою летит – </a:t>
            </a:r>
          </a:p>
          <a:p>
            <a:pPr>
              <a:spcBef>
                <a:spcPts val="0"/>
              </a:spcBef>
            </a:pP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Елекстрический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фонарик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оглобельках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ах, пади!..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 l="3159" t="6162" r="2070" b="4484"/>
          <a:stretch>
            <a:fillRect/>
          </a:stretch>
        </p:blipFill>
        <p:spPr bwMode="auto">
          <a:xfrm>
            <a:off x="428596" y="785794"/>
            <a:ext cx="3786214" cy="4143404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28596" y="5357826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«А Катька где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Мертва, мертва! Простреленная голова!»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0042"/>
            <a:ext cx="3860824" cy="4595704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857752" y="5429264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Что, Катька, рада? – Ни гу-гу…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Лежи ты, падаль, на снегу!..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86" y="448614"/>
            <a:ext cx="8183880" cy="1051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Почему  убийство Катьки- единственное событие в поэме?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183880" cy="4187952"/>
          </a:xfrm>
        </p:spPr>
        <p:txBody>
          <a:bodyPr>
            <a:normAutofit/>
          </a:bodyPr>
          <a:lstStyle/>
          <a:p>
            <a:r>
              <a:rPr lang="ru-RU" dirty="0" smtClean="0"/>
              <a:t>Чтобы «</a:t>
            </a:r>
            <a:r>
              <a:rPr lang="ru-RU" i="1" dirty="0" smtClean="0"/>
              <a:t>показать чёрную злобу и ненависть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что «</a:t>
            </a:r>
            <a:r>
              <a:rPr lang="ru-RU" i="1" dirty="0" smtClean="0"/>
              <a:t>им ничего не жаль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что «</a:t>
            </a:r>
            <a:r>
              <a:rPr lang="ru-RU" i="1" dirty="0" smtClean="0"/>
              <a:t>идут без креста и без имени святого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что «</a:t>
            </a:r>
            <a:r>
              <a:rPr lang="ru-RU" i="1" dirty="0" smtClean="0"/>
              <a:t>для них нет никаких преград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что </a:t>
            </a:r>
            <a:r>
              <a:rPr lang="ru-RU" i="1" dirty="0" smtClean="0"/>
              <a:t>революция сопряжена с кровью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что </a:t>
            </a:r>
            <a:r>
              <a:rPr lang="ru-RU" i="1" dirty="0" smtClean="0"/>
              <a:t>её жертвами становятся безвинные люди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Откуда жестокость, в чём причина «чёрной злобы»?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Почему дырявят древний собор? – Потому, что сто лет здесь ожиревший поп, икая, брал взятки и торговал водкой.</a:t>
            </a:r>
          </a:p>
          <a:p>
            <a:pPr>
              <a:buNone/>
            </a:pPr>
            <a:r>
              <a:rPr lang="ru-RU" i="1" dirty="0" smtClean="0"/>
              <a:t>Почему гадят в любезных сердцу барских усадьбах? – Потому, что там насиловали и пороли девок: не у того барина, так у соседа.</a:t>
            </a:r>
          </a:p>
          <a:p>
            <a:pPr>
              <a:buNone/>
            </a:pPr>
            <a:r>
              <a:rPr lang="ru-RU" i="1" dirty="0" smtClean="0"/>
              <a:t>Почему валят столетние парки? – Потому, что сто лет под их кронами господа показывали свою власть».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Откуда жестокость, в чём причина «чёрной злобы»?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У каждого крестьянина</a:t>
            </a:r>
          </a:p>
          <a:p>
            <a:pPr>
              <a:buNone/>
            </a:pPr>
            <a:r>
              <a:rPr lang="ru-RU" i="1" dirty="0" smtClean="0"/>
              <a:t>Душа что туча чёрная –</a:t>
            </a:r>
          </a:p>
          <a:p>
            <a:pPr>
              <a:buNone/>
            </a:pPr>
            <a:r>
              <a:rPr lang="ru-RU" i="1" dirty="0" smtClean="0"/>
              <a:t>Гневна, грозна, и надо бы </a:t>
            </a:r>
          </a:p>
          <a:p>
            <a:pPr>
              <a:buNone/>
            </a:pPr>
            <a:r>
              <a:rPr lang="ru-RU" i="1" dirty="0" smtClean="0"/>
              <a:t>Громам греметь оттудова,</a:t>
            </a:r>
          </a:p>
          <a:p>
            <a:pPr>
              <a:buNone/>
            </a:pPr>
            <a:r>
              <a:rPr lang="ru-RU" i="1" dirty="0" smtClean="0"/>
              <a:t>Кровавым лить дождям…</a:t>
            </a:r>
          </a:p>
          <a:p>
            <a:pPr>
              <a:buNone/>
            </a:pPr>
            <a:r>
              <a:rPr lang="ru-RU" i="1" dirty="0" smtClean="0"/>
              <a:t>                        А. Н. Некрасов</a:t>
            </a:r>
          </a:p>
          <a:p>
            <a:pPr>
              <a:buNone/>
            </a:pPr>
            <a:r>
              <a:rPr lang="ru-RU" i="1" dirty="0" smtClean="0"/>
              <a:t>«…злоба, грустная злоба</a:t>
            </a:r>
          </a:p>
          <a:p>
            <a:pPr>
              <a:buNone/>
            </a:pPr>
            <a:r>
              <a:rPr lang="ru-RU" i="1" dirty="0" smtClean="0"/>
              <a:t>Кипит в груди…»  А. Блок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4579" r="2456"/>
          <a:stretch>
            <a:fillRect/>
          </a:stretch>
        </p:blipFill>
        <p:spPr>
          <a:xfrm>
            <a:off x="6143625" y="357188"/>
            <a:ext cx="3000375" cy="6211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28596" y="1285860"/>
            <a:ext cx="5321307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«Одно из благодеяний революции заключается в том, что она пробуждает к жизни всего человека, если он идет к ней навстречу, она напрягает все его силы и открывает те пропасти, которые были крепко закрыты».</a:t>
            </a:r>
          </a:p>
          <a:p>
            <a:pPr>
              <a:spcBef>
                <a:spcPct val="50000"/>
              </a:spcBef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. Блок.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/>
              <a:t>                                </a:t>
            </a:r>
            <a:r>
              <a:rPr lang="ru-RU" dirty="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395288" y="404813"/>
            <a:ext cx="8291512" cy="572135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Две точки зрения на появление Иисуса Христа в конце поэмы:</a:t>
            </a:r>
          </a:p>
          <a:p>
            <a:pPr algn="ctr" eaLnBrk="1" hangingPunct="1">
              <a:buFont typeface="Arial" charset="0"/>
              <a:buNone/>
            </a:pPr>
            <a:endParaRPr lang="ru-RU" sz="3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искусственный, надуманный образ, противоречащий объективному содержанию поэмы; 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 Христа не является инородным, а вытекает из содержания поэмы. </a:t>
            </a:r>
            <a:endParaRPr lang="ru-RU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500034" y="928670"/>
            <a:ext cx="8183880" cy="1051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 Христа незримо, но уже присутствует в поэме, начиная с первой главы: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785786" y="1571612"/>
            <a:ext cx="6985000" cy="47847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глава-«На всем божьем свете».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глава-«Крестом сияло…», «Святая злоба», «свобода без креста»,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пальнем-ка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пулей в Святую Русь».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глава-«Господи, благослови».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глава-«Эх, эх, согреши, будет легче для души…»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«…позабавиться не грех…»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глава-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глава-«Упокой, господи, душу рабы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твоея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глава-«Ох, пурга какая, спасе!» «Отчего тебя упас золотой иконостас?»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 глава-«И идут без имени святого…»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68313" y="404813"/>
            <a:ext cx="8218487" cy="12954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«Спас», «Спасе» в поэме – это и спаси, и спаситель. На иконах XII-XV веков Христос изображался под именем Спас.</a:t>
            </a:r>
            <a:endParaRPr lang="ru-RU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9458" name="Picture 2" descr="http://upload.wikimedia.org/wikipedia/commons/thumb/7/78/Christos_Acheiropoietos.jpg/300px-Christos_Acheiropoieto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28575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upload.wikimedia.org/wikipedia/commons/thumb/8/83/Spas_Vsederzhitel_Feofan_Grek_Novgorod.jpg/270px-Spas_Vsederzhitel_Feofan_Grek_Novgoro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916113"/>
            <a:ext cx="278923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upload.wikimedia.org/wikipedia/commons/thumb/0/07/Spas_Yaroe_Oko_ikona.jpg/220px-Spas_Yaroe_Oko_ikona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3573463"/>
            <a:ext cx="2095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«Впереди - Исус Христос»?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Христос Блока остаётся одной </a:t>
            </a:r>
            <a:r>
              <a:rPr lang="ru-RU" u="sng" dirty="0" smtClean="0">
                <a:latin typeface="Arial" pitchFamily="34" charset="0"/>
                <a:ea typeface="Times New Roman" pitchFamily="18" charset="0"/>
              </a:rPr>
              <a:t>из загадок мировой литературы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1. Прежде всего, бросается в глаза то, что он не 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</a:rPr>
              <a:t>исчезает во мгле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, подобно другим фигурам.</a:t>
            </a:r>
            <a:endParaRPr lang="ru-RU" sz="24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2. Другая странность: Христос ведёт один из отрядов того самого движения, которое было проникнуто глубокой ненавистью ко всему, что связано с религией.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163390"/>
            <a:ext cx="8183880" cy="1051560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</a:rPr>
              <a:t>Может быть, это не Христос, а Антихрист?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Arial" pitchFamily="34" charset="0"/>
                <a:ea typeface="Times New Roman" pitchFamily="18" charset="0"/>
              </a:rPr>
              <a:t>Сам Блок писал в своём дневнике: 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«Страшная мысль этих дней: не в том дело, что красногвардейцы не достойны Иисуса, который идёт с ними сейчас; а в том, что именно 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</a:rPr>
              <a:t>Он 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идёт с ними, а надо, чтобы </a:t>
            </a:r>
            <a:r>
              <a:rPr lang="ru-RU" b="1" i="1" dirty="0" smtClean="0">
                <a:latin typeface="Arial" pitchFamily="34" charset="0"/>
                <a:ea typeface="Times New Roman" pitchFamily="18" charset="0"/>
              </a:rPr>
              <a:t>Другой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»                                  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(«Дневник» А. Блока. 20.02.1918 г.).</a:t>
            </a:r>
            <a:endParaRPr lang="ru-RU" sz="2400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/>
              <a:t>Кровавый флаг</a:t>
            </a:r>
            <a:endParaRPr lang="ru-RU" sz="60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sz="5400" dirty="0" smtClean="0"/>
              <a:t>С одной стороны, в руках у этого непонятного существа </a:t>
            </a:r>
            <a:r>
              <a:rPr lang="ru-RU" sz="5400" b="1" u="words" dirty="0" smtClean="0"/>
              <a:t>кровавый флаг</a:t>
            </a:r>
            <a:r>
              <a:rPr lang="ru-RU" sz="5400" dirty="0" smtClean="0"/>
              <a:t>, что даёт основание считать его </a:t>
            </a:r>
            <a:r>
              <a:rPr lang="ru-RU" sz="5400" b="1" i="1" dirty="0" smtClean="0"/>
              <a:t>Антихристом</a:t>
            </a:r>
            <a:r>
              <a:rPr lang="ru-RU" sz="5400" dirty="0" smtClean="0"/>
              <a:t>. </a:t>
            </a:r>
          </a:p>
          <a:p>
            <a:pPr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78632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i="1" dirty="0" smtClean="0">
                <a:solidFill>
                  <a:schemeClr val="tx1"/>
                </a:solidFill>
              </a:rPr>
              <a:t>Снежной россыпью жемчужной,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В белом венчике из роз –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Впереди – Иисус Христос</a:t>
            </a:r>
            <a:r>
              <a:rPr lang="ru-RU" sz="2400" dirty="0" smtClean="0">
                <a:solidFill>
                  <a:schemeClr val="tx1"/>
                </a:solidFill>
              </a:rPr>
              <a:t>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5842" name="Picture 2" descr="C:\Documents and Settings\User\Мои документы\Мои рисунки\no22_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00232" y="642918"/>
            <a:ext cx="5261528" cy="396301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«белый венчик из роз» - ?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/>
              <a:t>Но белый цвет всегда считается </a:t>
            </a:r>
            <a:r>
              <a:rPr lang="ru-RU" u="sng" dirty="0" smtClean="0"/>
              <a:t>цветом</a:t>
            </a:r>
            <a:r>
              <a:rPr lang="ru-RU" dirty="0" smtClean="0"/>
              <a:t> </a:t>
            </a:r>
            <a:r>
              <a:rPr lang="ru-RU" u="sng" dirty="0" smtClean="0"/>
              <a:t>мира</a:t>
            </a:r>
            <a:r>
              <a:rPr lang="ru-RU" dirty="0" smtClean="0"/>
              <a:t>. М. </a:t>
            </a:r>
            <a:r>
              <a:rPr lang="ru-RU" b="1" dirty="0" smtClean="0"/>
              <a:t>Цветаева: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Белизна – угроза черноте.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Белый храм грозит гробам и грому.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Бледный праведник грозит Содому</a:t>
            </a: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Не мечом – а лилией в щите.</a:t>
            </a:r>
          </a:p>
          <a:p>
            <a:pPr algn="just">
              <a:buNone/>
            </a:pPr>
            <a:endParaRPr lang="ru-RU" i="1" dirty="0" smtClean="0"/>
          </a:p>
          <a:p>
            <a:r>
              <a:rPr lang="ru-RU" u="sng" dirty="0" smtClean="0"/>
              <a:t>Тема белизны </a:t>
            </a:r>
            <a:r>
              <a:rPr lang="ru-RU" dirty="0" smtClean="0"/>
              <a:t>подчёркивается и другими чертами блоковского Христа:</a:t>
            </a:r>
          </a:p>
          <a:p>
            <a:pPr>
              <a:buNone/>
            </a:pPr>
            <a:r>
              <a:rPr lang="ru-RU" dirty="0" smtClean="0"/>
              <a:t> он идёт «</a:t>
            </a:r>
            <a:r>
              <a:rPr lang="ru-RU" i="1" dirty="0" smtClean="0"/>
              <a:t>нежной поступью надвьюжной, </a:t>
            </a:r>
          </a:p>
          <a:p>
            <a:pPr>
              <a:buNone/>
            </a:pPr>
            <a:r>
              <a:rPr lang="ru-RU" i="1" dirty="0" smtClean="0"/>
              <a:t> Снежной россыпью жемчужной». </a:t>
            </a:r>
          </a:p>
          <a:p>
            <a:pPr>
              <a:buNone/>
            </a:pPr>
            <a:r>
              <a:rPr lang="ru-RU" dirty="0" smtClean="0"/>
              <a:t>Белизна пронизывает весь облик Христа.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183880" cy="1051560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Речь идёт именно о Христе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2800" dirty="0" smtClean="0"/>
              <a:t>истинно блоковская </a:t>
            </a:r>
            <a:r>
              <a:rPr lang="ru-RU" sz="12800" u="words" dirty="0" smtClean="0"/>
              <a:t>лирическая нежность</a:t>
            </a:r>
            <a:r>
              <a:rPr lang="ru-RU" sz="12800" dirty="0" smtClean="0"/>
              <a:t>, с которой написаны  выбивающиеся из общего стиля поэмы последние строки, убеждает: речь идёт именно о Христе.</a:t>
            </a:r>
            <a:endParaRPr lang="en-US" sz="12800" dirty="0" smtClean="0"/>
          </a:p>
          <a:p>
            <a:endParaRPr lang="ru-RU" sz="12800" dirty="0" smtClean="0"/>
          </a:p>
          <a:p>
            <a:r>
              <a:rPr lang="ru-RU" sz="12800" dirty="0" smtClean="0"/>
              <a:t> Судя по дневниковым записям, </a:t>
            </a:r>
            <a:r>
              <a:rPr lang="ru-RU" sz="12800" u="words" dirty="0" smtClean="0"/>
              <a:t>эта концовка беспокоила автора</a:t>
            </a:r>
            <a:r>
              <a:rPr lang="ru-RU" sz="12800" dirty="0" smtClean="0"/>
              <a:t>, не только литературоведов. Блок ни разу </a:t>
            </a:r>
            <a:r>
              <a:rPr lang="ru-RU" sz="12800" u="words" dirty="0" smtClean="0"/>
              <a:t>не объяснил публично смысла</a:t>
            </a:r>
            <a:r>
              <a:rPr lang="ru-RU" sz="12800" dirty="0" smtClean="0"/>
              <a:t> </a:t>
            </a:r>
            <a:r>
              <a:rPr lang="ru-RU" sz="12800" u="sng" dirty="0" smtClean="0"/>
              <a:t>последних</a:t>
            </a:r>
            <a:r>
              <a:rPr lang="ru-RU" sz="12800" dirty="0" smtClean="0"/>
              <a:t> </a:t>
            </a:r>
            <a:r>
              <a:rPr lang="ru-RU" sz="12800" u="sng" dirty="0" smtClean="0"/>
              <a:t>строк</a:t>
            </a:r>
            <a:r>
              <a:rPr lang="ru-RU" sz="12800" dirty="0" smtClean="0"/>
              <a:t> поэмы.</a:t>
            </a:r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endParaRPr lang="ru-RU" sz="7400" dirty="0" smtClean="0"/>
          </a:p>
          <a:p>
            <a:pPr>
              <a:buNone/>
            </a:pPr>
            <a:r>
              <a:rPr lang="ru-RU" sz="7400" dirty="0" smtClean="0"/>
              <a:t> </a:t>
            </a:r>
          </a:p>
          <a:p>
            <a:pPr>
              <a:buNone/>
            </a:pP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928938"/>
            <a:ext cx="4714875" cy="20002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</a:rPr>
              <a:t>«Блок вовсе не «благословлял» революцию этим заимствованным атрибутом народной веры, а лишь утверждал историческую преемственность. Революция принимала в наследство этическую веру народа!»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(А. Горелов). </a:t>
            </a:r>
          </a:p>
        </p:txBody>
      </p:sp>
      <p:pic>
        <p:nvPicPr>
          <p:cNvPr id="171011" name="Содержимое 5" descr="jesusface1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14313"/>
            <a:ext cx="2000250" cy="277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4143372" y="214290"/>
            <a:ext cx="5000628" cy="7969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«…почему Христос?»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 descr="сканирование0002"/>
          <p:cNvPicPr>
            <a:picLocks noChangeAspect="1" noChangeArrowheads="1"/>
          </p:cNvPicPr>
          <p:nvPr/>
        </p:nvPicPr>
        <p:blipFill>
          <a:blip r:embed="rId4"/>
          <a:srcRect l="-2"/>
          <a:stretch>
            <a:fillRect/>
          </a:stretch>
        </p:blipFill>
        <p:spPr>
          <a:xfrm>
            <a:off x="4929190" y="1071546"/>
            <a:ext cx="3784600" cy="4752975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>
          <a:xfrm>
            <a:off x="1428728" y="357166"/>
            <a:ext cx="5981700" cy="4973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535782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«Всем телом, всем сердцем, всем сознанием – слушайте  Революцию!» </a:t>
            </a: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spcBef>
                <a:spcPts val="0"/>
              </a:spcBef>
            </a:pPr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А.Блок. «Интеллигенция и революция»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4071934" y="785794"/>
            <a:ext cx="4857783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Блок увидел Христа в вихре снега, вьюги, бури, символизирующим стихию жизни, стихию революции.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Христос является воплощением того нравственного, духовного идеала, чистоты и света, к которому должны прийти в итоге двенадцать – апостолы новой веры.</a:t>
            </a:r>
          </a:p>
        </p:txBody>
      </p:sp>
      <p:pic>
        <p:nvPicPr>
          <p:cNvPr id="3" name="Рисунок 2" descr="pbbemae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946963" cy="515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Изобразительно-выразительные средства</a:t>
            </a:r>
          </a:p>
        </p:txBody>
      </p:sp>
      <p:pic>
        <p:nvPicPr>
          <p:cNvPr id="142340" name="Picture 2" descr="http://t1.gstatic.com/images?q=tbn:ANd9GcQzrIdQExv-8ZFulgn5RxvXykWGK2JSSBt3VZpAa5NOSsPWSC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0">
            <a:off x="2512617" y="2569755"/>
            <a:ext cx="2766986" cy="36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285852" y="214290"/>
            <a:ext cx="64801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Изобразительно-выразительные средства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/>
          <a:srcRect r="5790"/>
          <a:stretch>
            <a:fillRect/>
          </a:stretch>
        </p:blipFill>
        <p:spPr bwMode="auto">
          <a:xfrm>
            <a:off x="357158" y="1928802"/>
            <a:ext cx="8286808" cy="361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285728"/>
            <a:ext cx="8229600" cy="80645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Образы - символы</a:t>
            </a:r>
          </a:p>
        </p:txBody>
      </p:sp>
      <p:pic>
        <p:nvPicPr>
          <p:cNvPr id="164867" name="Содержимое 5" descr="750601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lum bright="10000"/>
          </a:blip>
          <a:srcRect/>
          <a:stretch>
            <a:fillRect/>
          </a:stretch>
        </p:blipFill>
        <p:spPr>
          <a:xfrm>
            <a:off x="214282" y="1428736"/>
            <a:ext cx="3236913" cy="468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48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00438" y="1071546"/>
            <a:ext cx="5643562" cy="5111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>
                <a:latin typeface="Bookman Old Style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</a:rPr>
              <a:t>Ветер, вьюга, снег –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</a:rPr>
              <a:t>постоянные </a:t>
            </a:r>
            <a:r>
              <a:rPr lang="ru-RU" sz="2800" dirty="0" err="1" smtClean="0">
                <a:latin typeface="Times New Roman" pitchFamily="18" charset="0"/>
              </a:rPr>
              <a:t>блоковские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мотивы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</a:rPr>
              <a:t>    Символика: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цвет</a:t>
            </a:r>
            <a:r>
              <a:rPr lang="ru-RU" sz="2800" dirty="0" smtClean="0">
                <a:latin typeface="Times New Roman" pitchFamily="18" charset="0"/>
              </a:rPr>
              <a:t>: «</a:t>
            </a:r>
            <a:r>
              <a:rPr lang="ru-RU" sz="2800" u="sng" dirty="0" smtClean="0">
                <a:latin typeface="Times New Roman" pitchFamily="18" charset="0"/>
              </a:rPr>
              <a:t>Черный</a:t>
            </a:r>
            <a:r>
              <a:rPr lang="ru-RU" sz="2800" dirty="0" smtClean="0">
                <a:latin typeface="Times New Roman" pitchFamily="18" charset="0"/>
              </a:rPr>
              <a:t> вечер. /</a:t>
            </a:r>
            <a:r>
              <a:rPr lang="ru-RU" sz="2800" u="sng" dirty="0" smtClean="0">
                <a:latin typeface="Times New Roman" pitchFamily="18" charset="0"/>
              </a:rPr>
              <a:t>Белый </a:t>
            </a:r>
            <a:r>
              <a:rPr lang="ru-RU" sz="2800" dirty="0" smtClean="0">
                <a:latin typeface="Times New Roman" pitchFamily="18" charset="0"/>
              </a:rPr>
              <a:t>снег», </a:t>
            </a:r>
            <a:r>
              <a:rPr lang="ru-RU" sz="2800" u="sng" dirty="0" smtClean="0">
                <a:latin typeface="Times New Roman" pitchFamily="18" charset="0"/>
              </a:rPr>
              <a:t>кровавый флаг</a:t>
            </a:r>
            <a:r>
              <a:rPr lang="ru-RU" sz="2800" dirty="0" smtClean="0">
                <a:latin typeface="Times New Roman" pitchFamily="18" charset="0"/>
              </a:rPr>
              <a:t>;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число</a:t>
            </a:r>
            <a:r>
              <a:rPr lang="ru-RU" sz="2800" dirty="0" smtClean="0">
                <a:latin typeface="Times New Roman" pitchFamily="18" charset="0"/>
              </a:rPr>
              <a:t> – «двенадцать»;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старый мир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– «пес безродный»;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новый мир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– двенадцать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</a:rPr>
              <a:t>красногвардейцев, образ Христа.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72140"/>
            <a:ext cx="8183880" cy="105156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Цветовая гамма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000" b="1" i="1" dirty="0" smtClean="0"/>
              <a:t> Какой цвет исчез в заключении?</a:t>
            </a:r>
            <a:r>
              <a:rPr lang="ru-RU" sz="4000" dirty="0" smtClean="0"/>
              <a:t> </a:t>
            </a:r>
          </a:p>
          <a:p>
            <a:r>
              <a:rPr lang="ru-RU" sz="4000" b="1" i="1" dirty="0" smtClean="0"/>
              <a:t> Какой теперь господствующий?</a:t>
            </a:r>
            <a:r>
              <a:rPr lang="ru-RU" sz="4000" dirty="0" smtClean="0"/>
              <a:t> </a:t>
            </a:r>
          </a:p>
          <a:p>
            <a:r>
              <a:rPr lang="ru-RU" sz="4000" b="1" i="1" dirty="0" smtClean="0"/>
              <a:t>«…</a:t>
            </a:r>
            <a:r>
              <a:rPr lang="ru-RU" sz="4000" i="1" dirty="0" smtClean="0"/>
              <a:t>Это ветер с </a:t>
            </a:r>
            <a:r>
              <a:rPr lang="ru-RU" sz="4000" b="1" i="1" dirty="0" smtClean="0"/>
              <a:t>красным</a:t>
            </a:r>
            <a:r>
              <a:rPr lang="ru-RU" sz="4000" i="1" dirty="0" smtClean="0"/>
              <a:t> флагом</a:t>
            </a:r>
          </a:p>
          <a:p>
            <a:pPr>
              <a:buNone/>
            </a:pPr>
            <a:r>
              <a:rPr lang="ru-RU" sz="4000" i="1" dirty="0" smtClean="0"/>
              <a:t>      Разыгрался впереди…»</a:t>
            </a:r>
          </a:p>
          <a:p>
            <a:pPr>
              <a:buNone/>
            </a:pPr>
            <a:r>
              <a:rPr lang="ru-RU" sz="4000" i="1" dirty="0" smtClean="0"/>
              <a:t>«Кто там машет </a:t>
            </a:r>
            <a:r>
              <a:rPr lang="ru-RU" sz="4000" b="1" i="1" dirty="0" smtClean="0"/>
              <a:t>красным</a:t>
            </a:r>
            <a:r>
              <a:rPr lang="ru-RU" sz="4000" i="1" dirty="0" smtClean="0"/>
              <a:t> флагом?»</a:t>
            </a:r>
          </a:p>
          <a:p>
            <a:pPr>
              <a:buNone/>
            </a:pPr>
            <a:r>
              <a:rPr lang="ru-RU" sz="4000" i="1" dirty="0" smtClean="0"/>
              <a:t>«Впереди с </a:t>
            </a:r>
            <a:r>
              <a:rPr lang="ru-RU" sz="4000" b="1" i="1" dirty="0" smtClean="0"/>
              <a:t>кровавым</a:t>
            </a:r>
            <a:r>
              <a:rPr lang="ru-RU" sz="4000" i="1" dirty="0" smtClean="0"/>
              <a:t> флагом…»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u="words" dirty="0" smtClean="0"/>
              <a:t>образы ветра, метели имеют символический смысл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Образ </a:t>
            </a:r>
            <a:r>
              <a:rPr lang="ru-RU" u="sng" dirty="0" smtClean="0"/>
              <a:t>ветра</a:t>
            </a:r>
            <a:r>
              <a:rPr lang="ru-RU" dirty="0" smtClean="0"/>
              <a:t> бы </a:t>
            </a:r>
            <a:r>
              <a:rPr lang="ru-RU" u="words" dirty="0" smtClean="0"/>
              <a:t>комментирует происходящее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одних с</a:t>
            </a:r>
            <a:r>
              <a:rPr lang="ru-RU" u="sng" dirty="0" smtClean="0"/>
              <a:t>бивает</a:t>
            </a:r>
            <a:r>
              <a:rPr lang="ru-RU" dirty="0" smtClean="0"/>
              <a:t> с ног, </a:t>
            </a:r>
          </a:p>
          <a:p>
            <a:r>
              <a:rPr lang="ru-RU" dirty="0" smtClean="0"/>
              <a:t>другим кажется «</a:t>
            </a:r>
            <a:r>
              <a:rPr lang="ru-RU" i="1" u="sng" dirty="0" smtClean="0"/>
              <a:t>весёлым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он «</a:t>
            </a:r>
            <a:r>
              <a:rPr lang="ru-RU" u="sng" dirty="0" smtClean="0"/>
              <a:t>рвёт, мнёт плакат про «</a:t>
            </a:r>
            <a:r>
              <a:rPr lang="ru-RU" i="1" u="sng" dirty="0" smtClean="0"/>
              <a:t>Учредительное собрание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когда появляются к</a:t>
            </a:r>
            <a:r>
              <a:rPr lang="ru-RU" u="sng" dirty="0" smtClean="0"/>
              <a:t>расногвардейцы</a:t>
            </a:r>
            <a:r>
              <a:rPr lang="ru-RU" dirty="0" smtClean="0"/>
              <a:t>, он радостно «</a:t>
            </a:r>
            <a:r>
              <a:rPr lang="ru-RU" i="1" u="sng" dirty="0" smtClean="0"/>
              <a:t>гуляет</a:t>
            </a:r>
            <a:r>
              <a:rPr lang="ru-RU" dirty="0" smtClean="0"/>
              <a:t>».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   Ветер срастается с </a:t>
            </a:r>
            <a:r>
              <a:rPr lang="ru-RU" u="sng" dirty="0" smtClean="0"/>
              <a:t>петроградским</a:t>
            </a:r>
            <a:r>
              <a:rPr lang="ru-RU" dirty="0" smtClean="0"/>
              <a:t> пейзажем и Революцией.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92931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Ветер, снег, вьюга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образы-символы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только разбушевавшейся стихии, но и грядущих перемен. </a:t>
            </a:r>
          </a:p>
        </p:txBody>
      </p:sp>
      <p:pic>
        <p:nvPicPr>
          <p:cNvPr id="5" name="Содержимое 7" descr="5734d830a64645954b73df2b3583f290-yx3s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7048549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0" y="3429000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«Мир и братство  народов – вот   знак, под которым проходит русская  революция. Вот о чем ревет ее поток. Вот музыка, которую имеющий уши должен слышать».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А.Блок.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lum bright="-18000" contrast="18000"/>
          </a:blip>
          <a:srcRect/>
          <a:stretch>
            <a:fillRect/>
          </a:stretch>
        </p:blipFill>
        <p:spPr bwMode="auto">
          <a:xfrm>
            <a:off x="214282" y="785794"/>
            <a:ext cx="3973648" cy="5324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6" descr="2883.jpg"/>
          <p:cNvPicPr>
            <a:picLocks noChangeAspect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 rot="981216">
            <a:off x="3940473" y="919534"/>
            <a:ext cx="4757737" cy="177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14290"/>
            <a:ext cx="8229600" cy="725487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«Музыка революции»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20" y="1214422"/>
            <a:ext cx="4929188" cy="46085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Слушайте музыку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революции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»,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− призывал Блок.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 поэме и звучит эта музыка.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Прежде всего, «музыка» у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Блока – метафора, выражение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«духа», звучание стихии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жизни.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Традиционные ямб и хорей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сочетаются с разностопными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размерами, иногда с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нерифмованным стихом. </a:t>
            </a:r>
          </a:p>
        </p:txBody>
      </p:sp>
      <p:pic>
        <p:nvPicPr>
          <p:cNvPr id="120836" name="Picture 6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5143504" y="1142984"/>
            <a:ext cx="3722897" cy="4300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14744" y="1320817"/>
            <a:ext cx="5143500" cy="460851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Bookman Old Style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</a:rPr>
              <a:t>поэме звучат интонации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марша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</a:rPr>
              <a:t>Слышен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городской романс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</a:rPr>
              <a:t>Есть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интонация плача.</a:t>
            </a:r>
          </a:p>
          <a:p>
            <a:r>
              <a:rPr lang="ru-RU" sz="2800" dirty="0" smtClean="0">
                <a:latin typeface="Times New Roman" pitchFamily="18" charset="0"/>
              </a:rPr>
              <a:t>Часто встречается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частушечный мотив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</a:rPr>
              <a:t>Прямо процитирована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революционная песня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</a:rPr>
              <a:t>Бросаются в глаза </a:t>
            </a:r>
            <a:r>
              <a:rPr lang="ru-RU" sz="2800" b="1" i="1" dirty="0" smtClean="0">
                <a:latin typeface="Times New Roman" pitchFamily="18" charset="0"/>
              </a:rPr>
              <a:t>лозунги</a:t>
            </a:r>
            <a:r>
              <a:rPr lang="ru-RU" sz="2800" dirty="0" smtClean="0">
                <a:latin typeface="Times New Roman" pitchFamily="18" charset="0"/>
              </a:rPr>
              <a:t>: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Вся власть Учредительному Собранию!»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Звуки выстрелов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2400" b="1" i="1" dirty="0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pic>
        <p:nvPicPr>
          <p:cNvPr id="177155" name="Рисунок 8" descr="mu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92184">
            <a:off x="346331" y="2283939"/>
            <a:ext cx="3772712" cy="301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65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«Музыка революции»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7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7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7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5002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1525" y="0"/>
            <a:ext cx="45624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857224" y="6143644"/>
            <a:ext cx="37147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Черновики А.Блока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14282" y="214290"/>
            <a:ext cx="428628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Поэма «Двенадцать» написана Александром Блоком в январе 1918 года. Блок, неоднократно подчеркивающий, что его стихи рождаются из «духа музыки», что писать он может тогда и только тогда , когда слышит «музыку», услышал «звуки» времени, привел их в «гармонию», дал им форму, и на свет появилась поэма.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9" name="Rectangle 7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714612" y="928670"/>
            <a:ext cx="8229600" cy="72548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Полемика:</a:t>
            </a:r>
          </a:p>
        </p:txBody>
      </p:sp>
      <p:sp>
        <p:nvSpPr>
          <p:cNvPr id="136200" name="Rectangle 8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1428736"/>
            <a:ext cx="8540750" cy="5214938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«Своей поэму считали и красные и белые…»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«12»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ru-R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«+»                          «-»</a:t>
            </a:r>
          </a:p>
          <a:p>
            <a:pPr>
              <a:lnSpc>
                <a:spcPct val="90000"/>
              </a:lnSpc>
              <a:buNone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В. Соловьев                                     1. И. Бунин «вульгарное,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безобразное, больше ничего».</a:t>
            </a: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ru-RU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2.М. Горький                                       2. М. Волошин «12 распяли Христа»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«дневниковая запись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революционных  дней»</a:t>
            </a: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ru-RU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3.А. Луначарский «Первое произведение о революции».</a:t>
            </a:r>
          </a:p>
          <a:p>
            <a:pPr>
              <a:lnSpc>
                <a:spcPct val="90000"/>
              </a:lnSpc>
            </a:pPr>
            <a:endParaRPr lang="ru-RU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1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6201" name="Line 9"/>
          <p:cNvSpPr>
            <a:spLocks noChangeShapeType="1"/>
          </p:cNvSpPr>
          <p:nvPr/>
        </p:nvSpPr>
        <p:spPr bwMode="auto">
          <a:xfrm flipH="1">
            <a:off x="2214546" y="2285992"/>
            <a:ext cx="1643074" cy="1214446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6211" name="Line 19"/>
          <p:cNvSpPr>
            <a:spLocks noChangeShapeType="1"/>
          </p:cNvSpPr>
          <p:nvPr/>
        </p:nvSpPr>
        <p:spPr bwMode="auto">
          <a:xfrm>
            <a:off x="4500562" y="2285992"/>
            <a:ext cx="1571636" cy="128588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0"/>
            <a:ext cx="8183880" cy="10515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«Двенадцать» в оценке современников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6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/>
      <p:bldP spid="136201" grpId="0" animBg="1"/>
      <p:bldP spid="1362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83880" cy="105156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Почему с такой неприязнью Бунин отнёсся к «Двенадцати»?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183880" cy="4187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он потом напишет, что Блок «</a:t>
            </a:r>
            <a:r>
              <a:rPr lang="ru-RU" i="1" dirty="0" smtClean="0"/>
              <a:t>впал в некий род помешательства на большевизме</a:t>
            </a:r>
            <a:r>
              <a:rPr lang="ru-RU" dirty="0" smtClean="0"/>
              <a:t>»? </a:t>
            </a:r>
          </a:p>
          <a:p>
            <a:pPr>
              <a:buNone/>
            </a:pPr>
            <a:r>
              <a:rPr lang="ru-RU" dirty="0" smtClean="0"/>
              <a:t>Наверное, если бы Бунин увидел в поэме Блока изображение «</a:t>
            </a:r>
            <a:r>
              <a:rPr lang="ru-RU" i="1" dirty="0" smtClean="0"/>
              <a:t>окаянных дней», </a:t>
            </a:r>
            <a:r>
              <a:rPr lang="ru-RU" dirty="0" smtClean="0"/>
              <a:t>он не отнёсся бы к ней враждебно. </a:t>
            </a:r>
          </a:p>
          <a:p>
            <a:pPr>
              <a:buNone/>
            </a:pPr>
            <a:r>
              <a:rPr lang="ru-RU" dirty="0" smtClean="0"/>
              <a:t>Тут всё сложнее у Блока и гораздо трагичнее.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Двойственное отношение поэта к революции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поэме переплетается: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«низкое» с «высоким»,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романтический идеал окружён мрачными реалиями быта.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Блок в поэме ведёт диалог с самим собой.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Сатиры на революцию </a:t>
            </a:r>
            <a:r>
              <a:rPr lang="ru-RU" dirty="0" smtClean="0"/>
              <a:t>в поэме </a:t>
            </a:r>
            <a:r>
              <a:rPr lang="ru-RU" b="1" dirty="0" smtClean="0"/>
              <a:t>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Чёрная злоба для поэта – выражение святой злобы.</a:t>
            </a:r>
          </a:p>
          <a:p>
            <a:pPr algn="ctr">
              <a:buNone/>
            </a:pPr>
            <a:r>
              <a:rPr lang="ru-RU" b="1" dirty="0" smtClean="0"/>
              <a:t>«Интеллигенция и революция»:</a:t>
            </a:r>
          </a:p>
          <a:p>
            <a:pPr algn="just">
              <a:buNone/>
            </a:pPr>
            <a:r>
              <a:rPr lang="ru-RU" dirty="0" smtClean="0"/>
              <a:t>«… </a:t>
            </a:r>
            <a:r>
              <a:rPr lang="ru-RU" i="1" dirty="0" smtClean="0"/>
              <a:t>ведь за прошлое – отвечаем мы? Мы – звенья единой цепи. Или на нас лежат грехи отцов? – Если этого не чувствуют все, то это должны чувствовать «лучшие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Отношение Блока к революции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Ровно через год, в январе 1919 г. записывает: </a:t>
            </a:r>
          </a:p>
          <a:p>
            <a:pPr>
              <a:buNone/>
            </a:pPr>
            <a:r>
              <a:rPr lang="ru-RU" dirty="0" smtClean="0"/>
              <a:t>«</a:t>
            </a:r>
            <a:r>
              <a:rPr lang="ru-RU" i="1" dirty="0" smtClean="0"/>
              <a:t>У кого-то (у предков) был досуг, деньги и независимость, рождались гордые и независимые дети, дети воспитывались, их научили тому, как создавать бесценное из ничего… потом писать книги и… жить этими книгами в ту пору, когда </a:t>
            </a:r>
            <a:r>
              <a:rPr lang="ru-RU" b="1" i="1" dirty="0" smtClean="0"/>
              <a:t>не научившиеся их писать умирают с голоду</a:t>
            </a:r>
            <a:r>
              <a:rPr lang="ru-RU" i="1" dirty="0" smtClean="0"/>
              <a:t>». </a:t>
            </a:r>
            <a:endParaRPr lang="ru-RU" sz="2800" dirty="0" smtClean="0"/>
          </a:p>
          <a:p>
            <a:r>
              <a:rPr lang="ru-RU" dirty="0" smtClean="0"/>
              <a:t>     Итак, Блок принимает революцию.</a:t>
            </a: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14282" y="476250"/>
            <a:ext cx="8643998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dirty="0"/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 марта 1918 года. Газета «Знамя труда» на оберточной бумаге напечатала поэму «Двенадцать».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«Этой поэме суждено бессмертие». 					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А.В.Луначарский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«Поэмой зачитывались белые и красные». 				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В.Маяковский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Спасение мира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разрушения, обращение к общечеловеческим ценностям – одна из главных мыслей поэмы.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«Что же задумано? Перестроить все так, чтобы все стало новым, чтобы лживая, скучная наша жизнь стала справедливой, чистой и прекрасной жизнью…»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(Из статьи А. Блока)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290"/>
            <a:ext cx="5063810" cy="632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214282" y="2285992"/>
            <a:ext cx="378618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Листовка с текстом поэмы, распространявшаяся в тылу белой армии в Сибири.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1919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408750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/>
              <a:t>Жизнь вынуждала  создавать картины и образы, не соответствовавшие их замыслам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183880" cy="41879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«</a:t>
            </a:r>
            <a:r>
              <a:rPr lang="ru-RU" sz="3600" i="1" dirty="0" smtClean="0"/>
              <a:t>Написав «Двенадцать», он все эти 3 с половиной года старался уяснить себе, что же у него получилось…  он пытливо вслушивался в то, что говорят о «Двенадцати</a:t>
            </a:r>
            <a:r>
              <a:rPr lang="ru-RU" sz="3600" dirty="0" smtClean="0"/>
              <a:t>»  (К. Чуковский)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b="1" u="words" dirty="0" smtClean="0">
                <a:solidFill>
                  <a:schemeClr val="tx1"/>
                </a:solidFill>
              </a:rPr>
              <a:t>Через 2 года после «12</a:t>
            </a:r>
            <a:r>
              <a:rPr lang="ru-RU" b="1" dirty="0" smtClean="0">
                <a:solidFill>
                  <a:schemeClr val="tx1"/>
                </a:solidFill>
              </a:rPr>
              <a:t>» и статьи «Интеллигенция и революция»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183880" cy="4187952"/>
          </a:xfrm>
        </p:spPr>
        <p:txBody>
          <a:bodyPr>
            <a:normAutofit/>
          </a:bodyPr>
          <a:lstStyle/>
          <a:p>
            <a:r>
              <a:rPr lang="ru-RU" dirty="0" smtClean="0"/>
              <a:t>Блок пишет: «</a:t>
            </a:r>
            <a:r>
              <a:rPr lang="ru-RU" i="1" dirty="0" smtClean="0"/>
              <a:t>Недавно я говорил одному из вчерашних врагов, едва ли теперь простившему мою деятельность того времени, что я, хоть и не мог написать теперь того, что писал тогда, не отрекаюсь ни в чём от писаний того года».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/>
              <a:t>Георгий Иванов</a:t>
            </a:r>
            <a:r>
              <a:rPr lang="ru-RU" sz="4000" dirty="0" smtClean="0"/>
              <a:t> пишет,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183880" cy="418795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600" dirty="0" smtClean="0"/>
              <a:t>что умирающий Блок «</a:t>
            </a:r>
            <a:r>
              <a:rPr lang="ru-RU" sz="3600" i="1" dirty="0" smtClean="0"/>
              <a:t>непрерывно бредил. Бредил об одном и том же: все ли экземпляры «Двенадцати» уничтожены</a:t>
            </a:r>
            <a:r>
              <a:rPr lang="ru-RU" sz="3600" dirty="0" smtClean="0"/>
              <a:t>».</a:t>
            </a:r>
          </a:p>
          <a:p>
            <a:pPr>
              <a:buNone/>
            </a:pPr>
            <a:r>
              <a:rPr lang="ru-RU" sz="3600" dirty="0" smtClean="0"/>
              <a:t> </a:t>
            </a:r>
          </a:p>
          <a:p>
            <a:pPr>
              <a:buNone/>
            </a:pPr>
            <a:r>
              <a:rPr lang="ru-RU" sz="3600" dirty="0" smtClean="0"/>
              <a:t>Но Георгий Иванов рассказывает о смерти Блока с чужих слов. Но то, что Блок  пережил крушение мифа, очевидно.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785794"/>
            <a:ext cx="6265863" cy="5762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Исторические и политические предпосылки создания поэмы</a:t>
            </a:r>
            <a:endParaRPr lang="ru-RU" sz="4000" b="1" i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6435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4663" y="1785938"/>
            <a:ext cx="4859337" cy="38735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Arial Unicode MS" pitchFamily="34" charset="-128"/>
              </a:rPr>
              <a:t>    </a:t>
            </a:r>
            <a:r>
              <a:rPr lang="ru-RU" sz="2600" dirty="0" smtClean="0">
                <a:latin typeface="Times New Roman" pitchFamily="18" charset="0"/>
              </a:rPr>
              <a:t>Блок в своих стихах предчувствовал пробуждение России, приветствовал его очистительный приход, потому что жизнь настоящая была для него невозможна. Когда он завершил эту поэму в январе 1918 года, то достаточно строгий к себе записал в своём дневнике: «Сегодня я гений»</a:t>
            </a:r>
          </a:p>
        </p:txBody>
      </p:sp>
      <p:pic>
        <p:nvPicPr>
          <p:cNvPr id="146436" name="Picture 10" descr="foto3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lum bright="20000"/>
          </a:blip>
          <a:srcRect t="3795"/>
          <a:stretch>
            <a:fillRect/>
          </a:stretch>
        </p:blipFill>
        <p:spPr>
          <a:xfrm>
            <a:off x="357158" y="1643050"/>
            <a:ext cx="3162300" cy="4319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1" grpId="0"/>
      <p:bldP spid="14643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714884"/>
            <a:ext cx="8183880" cy="105156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Блок – пророк!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6000" dirty="0" smtClean="0"/>
              <a:t>И всё же «Двенадцать» остаётся художественным и историческим свидетелем о </a:t>
            </a:r>
            <a:r>
              <a:rPr lang="ru-RU" sz="6000" u="words" dirty="0" smtClean="0"/>
              <a:t>необыкновенных надеждах и их гибели </a:t>
            </a:r>
            <a:r>
              <a:rPr lang="ru-RU" sz="6000" u="sng" dirty="0" smtClean="0"/>
              <a:t>и</a:t>
            </a:r>
            <a:r>
              <a:rPr lang="ru-RU" sz="6000" dirty="0" smtClean="0"/>
              <a:t> вместе с тем – </a:t>
            </a:r>
            <a:r>
              <a:rPr lang="ru-RU" sz="6000" u="words" dirty="0" smtClean="0"/>
              <a:t>необычайных прозрений в суть происходящего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68313" y="476250"/>
            <a:ext cx="8351837" cy="5649913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«…поэму толковали и будут толковать ещё 1000 раз и всё по-разному, потому что писал её сложный человек» ( К. И. Чуковский). </a:t>
            </a:r>
          </a:p>
          <a:p>
            <a:pPr eaLnBrk="1" hangingPunct="1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Александр Блок надеялся, что поэму прочтут «когда-нибудь, в не наши времена» и поймут её и его, поэта».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285728"/>
            <a:ext cx="8229600" cy="8509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«Сегодня я – гений!».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00100" y="4643446"/>
            <a:ext cx="7715250" cy="138112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«Двенадцать» – какие бы они ни были – это лучшее,</a:t>
            </a:r>
          </a:p>
          <a:p>
            <a:pPr>
              <a:buFont typeface="Arial" pitchFamily="34" charset="0"/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что я написал. Потому что тогда я жил</a:t>
            </a:r>
          </a:p>
          <a:p>
            <a:pPr>
              <a:buFont typeface="Arial" pitchFamily="34" charset="0"/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современностью».</a:t>
            </a:r>
          </a:p>
          <a:p>
            <a:pPr algn="r">
              <a:buFont typeface="Arial" pitchFamily="34" charset="0"/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А. Блок (январь 1918 г.)</a:t>
            </a:r>
            <a:r>
              <a:rPr lang="ru-RU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03428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18000" contrast="18000"/>
          </a:blip>
          <a:srcRect/>
          <a:stretch>
            <a:fillRect/>
          </a:stretch>
        </p:blipFill>
        <p:spPr>
          <a:xfrm>
            <a:off x="1714480" y="1071546"/>
            <a:ext cx="5399088" cy="3557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857752" y="857232"/>
            <a:ext cx="392909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глав поэмы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красноармейцев,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патрулирующих революционный Петербург;</a:t>
            </a:r>
          </a:p>
          <a:p>
            <a:pPr algn="ctr">
              <a:spcBef>
                <a:spcPct val="50000"/>
              </a:spcBef>
              <a:buFont typeface="Arial" pitchFamily="34" charset="0"/>
              <a:buChar char="•"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апостолов Христа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разносчики  </a:t>
            </a:r>
            <a:r>
              <a:rPr lang="ru-RU" sz="28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учения Христа.</a:t>
            </a:r>
            <a:r>
              <a:rPr lang="en-US" sz="2800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 i="1" u="sng" dirty="0">
                <a:solidFill>
                  <a:srgbClr val="0D0D0D"/>
                </a:solidFill>
                <a:latin typeface="Calibri" pitchFamily="34" charset="0"/>
              </a:rPr>
              <a:t> </a:t>
            </a:r>
            <a:endParaRPr lang="ru-RU" sz="2800" dirty="0">
              <a:solidFill>
                <a:srgbClr val="0D0D0D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0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48133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28728" y="6150114"/>
            <a:ext cx="3429024" cy="707886"/>
          </a:xfrm>
          <a:prstGeom prst="rect">
            <a:avLst/>
          </a:prstGeom>
          <a:solidFill>
            <a:srgbClr val="615D47">
              <a:alpha val="4705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Викторов. Александр Блок. «Двенадцать».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72066" y="0"/>
            <a:ext cx="7772400" cy="107156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Смысл заглавия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оэма 12" id="{E0019B02-B785-4520-A1AF-4383A88DD62A}" vid="{9998AA17-39E2-437E-9B5A-A3F9CD7E559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596</TotalTime>
  <Words>3542</Words>
  <Application>Microsoft Office PowerPoint</Application>
  <PresentationFormat>Экран (4:3)</PresentationFormat>
  <Paragraphs>424</Paragraphs>
  <Slides>71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81" baseType="lpstr">
      <vt:lpstr>Arial Unicode MS</vt:lpstr>
      <vt:lpstr>Arial</vt:lpstr>
      <vt:lpstr>Bookman Old Style</vt:lpstr>
      <vt:lpstr>Calibri</vt:lpstr>
      <vt:lpstr>Monotype Corsiva</vt:lpstr>
      <vt:lpstr>Times New Roman</vt:lpstr>
      <vt:lpstr>Verdana</vt:lpstr>
      <vt:lpstr>Wingdings</vt:lpstr>
      <vt:lpstr>Wingdings 2</vt:lpstr>
      <vt:lpstr>Аспект</vt:lpstr>
      <vt:lpstr>Блок и революция.  Поэма «Двенадцать».  Сюжет, образы и мотивы, художественное своеобразие</vt:lpstr>
      <vt:lpstr>Цель урока: показать полемический характер поэмы, её художественные особенности; повторение понятий: стиль, жанр, композиция, символ; определить отношение автора к событиям революции 1917 года.</vt:lpstr>
      <vt:lpstr>Творческая история поэмы «Двенадцать»</vt:lpstr>
      <vt:lpstr>Презентация PowerPoint</vt:lpstr>
      <vt:lpstr>Презентация PowerPoint</vt:lpstr>
      <vt:lpstr>Презентация PowerPoint</vt:lpstr>
      <vt:lpstr> Исторические и политические предпосылки создания поэмы</vt:lpstr>
      <vt:lpstr>«Сегодня я – гений!».</vt:lpstr>
      <vt:lpstr>Презентация PowerPoint</vt:lpstr>
      <vt:lpstr>Стилистика,  жанровое своеобразие поэмы</vt:lpstr>
      <vt:lpstr>Презентация PowerPoint</vt:lpstr>
      <vt:lpstr>Жанровое своеобразие поэмы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Контрастность произведения</vt:lpstr>
      <vt:lpstr>Контрастность произведения</vt:lpstr>
      <vt:lpstr>Основные образы поэмы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 красноармейцев</vt:lpstr>
      <vt:lpstr>Презентация PowerPoint</vt:lpstr>
      <vt:lpstr>Характеристика двенадцати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 убийство Катьки- единственное событие в поэме?</vt:lpstr>
      <vt:lpstr>Откуда жестокость, в чём причина «чёрной злобы»?</vt:lpstr>
      <vt:lpstr>Откуда жестокость, в чём причина «чёрной злобы»?</vt:lpstr>
      <vt:lpstr>Презентация PowerPoint</vt:lpstr>
      <vt:lpstr> Образ Христа незримо, но уже присутствует в поэме, начиная с первой главы: </vt:lpstr>
      <vt:lpstr>Презентация PowerPoint</vt:lpstr>
      <vt:lpstr>«Впереди - Исус Христос»?</vt:lpstr>
      <vt:lpstr>Может быть, это не Христос, а Антихрист?</vt:lpstr>
      <vt:lpstr>Кровавый флаг</vt:lpstr>
      <vt:lpstr>«Снежной россыпью жемчужной, В белом венчике из роз – Впереди – Иисус Христос».</vt:lpstr>
      <vt:lpstr> «белый венчик из роз» - ?  </vt:lpstr>
      <vt:lpstr>Речь идёт именно о Христе.</vt:lpstr>
      <vt:lpstr>Презентация PowerPoint</vt:lpstr>
      <vt:lpstr>Презентация PowerPoint</vt:lpstr>
      <vt:lpstr>Изобразительно-выразительные средства</vt:lpstr>
      <vt:lpstr>Презентация PowerPoint</vt:lpstr>
      <vt:lpstr>Образы - символы</vt:lpstr>
      <vt:lpstr>Цветовая гамма</vt:lpstr>
      <vt:lpstr>образы ветра, метели имеют символический смысл.</vt:lpstr>
      <vt:lpstr>Презентация PowerPoint</vt:lpstr>
      <vt:lpstr>Презентация PowerPoint</vt:lpstr>
      <vt:lpstr>«Музыка революции»</vt:lpstr>
      <vt:lpstr>Презентация PowerPoint</vt:lpstr>
      <vt:lpstr>Полемика:</vt:lpstr>
      <vt:lpstr>Почему с такой неприязнью Бунин отнёсся к «Двенадцати»?</vt:lpstr>
      <vt:lpstr>Двойственное отношение поэта к революции</vt:lpstr>
      <vt:lpstr>Сатиры на революцию в поэме нет</vt:lpstr>
      <vt:lpstr>Отношение Блока к революции</vt:lpstr>
      <vt:lpstr>Презентация PowerPoint</vt:lpstr>
      <vt:lpstr>Презентация PowerPoint</vt:lpstr>
      <vt:lpstr>Жизнь вынуждала  создавать картины и образы, не соответствовавшие их замыслам</vt:lpstr>
      <vt:lpstr>Через 2 года после «12» и статьи «Интеллигенция и революция»</vt:lpstr>
      <vt:lpstr>Георгий Иванов пишет,</vt:lpstr>
      <vt:lpstr>Блок – пророк!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Поэма Двенадцать</dc:title>
  <dc:creator>User</dc:creator>
  <cp:lastModifiedBy>Алла</cp:lastModifiedBy>
  <cp:revision>66</cp:revision>
  <dcterms:created xsi:type="dcterms:W3CDTF">2011-12-08T18:44:37Z</dcterms:created>
  <dcterms:modified xsi:type="dcterms:W3CDTF">2019-03-03T10:43:46Z</dcterms:modified>
</cp:coreProperties>
</file>